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58"/>
  </p:notesMasterIdLst>
  <p:handoutMasterIdLst>
    <p:handoutMasterId r:id="rId59"/>
  </p:handoutMasterIdLst>
  <p:sldIdLst>
    <p:sldId id="256" r:id="rId2"/>
    <p:sldId id="258" r:id="rId3"/>
    <p:sldId id="293" r:id="rId4"/>
    <p:sldId id="300" r:id="rId5"/>
    <p:sldId id="301" r:id="rId6"/>
    <p:sldId id="295" r:id="rId7"/>
    <p:sldId id="296" r:id="rId8"/>
    <p:sldId id="286" r:id="rId9"/>
    <p:sldId id="261" r:id="rId10"/>
    <p:sldId id="263" r:id="rId11"/>
    <p:sldId id="291" r:id="rId12"/>
    <p:sldId id="288" r:id="rId13"/>
    <p:sldId id="287" r:id="rId14"/>
    <p:sldId id="290" r:id="rId15"/>
    <p:sldId id="289" r:id="rId16"/>
    <p:sldId id="284" r:id="rId17"/>
    <p:sldId id="292" r:id="rId18"/>
    <p:sldId id="297" r:id="rId19"/>
    <p:sldId id="298" r:id="rId20"/>
    <p:sldId id="302" r:id="rId21"/>
    <p:sldId id="305" r:id="rId22"/>
    <p:sldId id="306" r:id="rId23"/>
    <p:sldId id="307" r:id="rId24"/>
    <p:sldId id="308" r:id="rId25"/>
    <p:sldId id="309" r:id="rId26"/>
    <p:sldId id="299" r:id="rId27"/>
    <p:sldId id="310" r:id="rId28"/>
    <p:sldId id="311" r:id="rId29"/>
    <p:sldId id="314" r:id="rId30"/>
    <p:sldId id="313" r:id="rId31"/>
    <p:sldId id="312" r:id="rId32"/>
    <p:sldId id="315" r:id="rId33"/>
    <p:sldId id="316" r:id="rId34"/>
    <p:sldId id="317" r:id="rId35"/>
    <p:sldId id="318" r:id="rId36"/>
    <p:sldId id="303" r:id="rId37"/>
    <p:sldId id="319" r:id="rId38"/>
    <p:sldId id="269" r:id="rId39"/>
    <p:sldId id="274" r:id="rId40"/>
    <p:sldId id="270" r:id="rId41"/>
    <p:sldId id="273" r:id="rId42"/>
    <p:sldId id="272" r:id="rId43"/>
    <p:sldId id="276" r:id="rId44"/>
    <p:sldId id="320" r:id="rId45"/>
    <p:sldId id="321" r:id="rId46"/>
    <p:sldId id="304" r:id="rId47"/>
    <p:sldId id="323" r:id="rId48"/>
    <p:sldId id="324" r:id="rId49"/>
    <p:sldId id="325" r:id="rId50"/>
    <p:sldId id="279" r:id="rId51"/>
    <p:sldId id="281" r:id="rId52"/>
    <p:sldId id="280" r:id="rId53"/>
    <p:sldId id="322" r:id="rId54"/>
    <p:sldId id="326" r:id="rId55"/>
    <p:sldId id="327" r:id="rId56"/>
    <p:sldId id="328" r:id="rId57"/>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F1674"/>
    <a:srgbClr val="340D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EDF699-F23F-4C4B-82CA-C09527C7C0AD}" v="74" dt="2026-03-24T23:43:09.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52" autoAdjust="0"/>
    <p:restoredTop sz="80051" autoAdjust="0"/>
  </p:normalViewPr>
  <p:slideViewPr>
    <p:cSldViewPr snapToGrid="0">
      <p:cViewPr varScale="1">
        <p:scale>
          <a:sx n="88" d="100"/>
          <a:sy n="88" d="100"/>
        </p:scale>
        <p:origin x="8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D98BA8-23CD-4933-9363-78EF97204D6C}"/>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r>
              <a:rPr lang="en-US"/>
              <a:t>Deconstructing Deconstruction - CAPS 2026</a:t>
            </a:r>
          </a:p>
        </p:txBody>
      </p:sp>
      <p:sp>
        <p:nvSpPr>
          <p:cNvPr id="3" name="Date Placeholder 2">
            <a:extLst>
              <a:ext uri="{FF2B5EF4-FFF2-40B4-BE49-F238E27FC236}">
                <a16:creationId xmlns:a16="http://schemas.microsoft.com/office/drawing/2014/main" id="{E6A98228-E582-66DF-3E07-50E63662C443}"/>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6E973ECB-4639-4746-9727-37666A7B6100}" type="datetimeFigureOut">
              <a:rPr lang="en-US" smtClean="0"/>
              <a:t>3/24/2026</a:t>
            </a:fld>
            <a:endParaRPr lang="en-US"/>
          </a:p>
        </p:txBody>
      </p:sp>
      <p:sp>
        <p:nvSpPr>
          <p:cNvPr id="4" name="Footer Placeholder 3">
            <a:extLst>
              <a:ext uri="{FF2B5EF4-FFF2-40B4-BE49-F238E27FC236}">
                <a16:creationId xmlns:a16="http://schemas.microsoft.com/office/drawing/2014/main" id="{05B1DF74-9D11-07C1-4F4D-7334DB104C5A}"/>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r>
              <a:rPr lang="en-US"/>
              <a:t>Dr. Bill DuVall</a:t>
            </a:r>
          </a:p>
        </p:txBody>
      </p:sp>
      <p:sp>
        <p:nvSpPr>
          <p:cNvPr id="5" name="Slide Number Placeholder 4">
            <a:extLst>
              <a:ext uri="{FF2B5EF4-FFF2-40B4-BE49-F238E27FC236}">
                <a16:creationId xmlns:a16="http://schemas.microsoft.com/office/drawing/2014/main" id="{B5AAF742-FE36-797D-B6F3-C5E0C512588A}"/>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B49F86E8-E5A3-4CE0-95CC-1C2F9EA77462}" type="slidenum">
              <a:rPr lang="en-US" smtClean="0"/>
              <a:t>‹#›</a:t>
            </a:fld>
            <a:endParaRPr lang="en-US"/>
          </a:p>
        </p:txBody>
      </p:sp>
    </p:spTree>
    <p:extLst>
      <p:ext uri="{BB962C8B-B14F-4D97-AF65-F5344CB8AC3E}">
        <p14:creationId xmlns:p14="http://schemas.microsoft.com/office/powerpoint/2010/main" val="76128703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r>
              <a:rPr lang="en-US"/>
              <a:t>Deconstructing Deconstruction - CAPS 2026</a:t>
            </a:r>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0794AD35-F47E-4BCC-8857-225409E48C7B}" type="datetimeFigureOut">
              <a:rPr lang="en-US" smtClean="0"/>
              <a:t>3/24/2026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r>
              <a:rPr lang="en-US"/>
              <a:t>Dr. Bill DuVall</a:t>
            </a:r>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B9912842-1CD2-45E0-8BFD-54F65F2ED41E}" type="slidenum">
              <a:rPr lang="en-US" smtClean="0"/>
              <a:t>‹#›</a:t>
            </a:fld>
            <a:endParaRPr lang="en-US"/>
          </a:p>
        </p:txBody>
      </p:sp>
    </p:spTree>
    <p:extLst>
      <p:ext uri="{BB962C8B-B14F-4D97-AF65-F5344CB8AC3E}">
        <p14:creationId xmlns:p14="http://schemas.microsoft.com/office/powerpoint/2010/main" val="2155064499"/>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Savin-Williams article on Sexual Orientation processes from 2007</a:t>
            </a:r>
          </a:p>
          <a:p>
            <a:r>
              <a:rPr lang="en-US" dirty="0"/>
              <a:t>Attraction (Internal Feelings)</a:t>
            </a:r>
          </a:p>
          <a:p>
            <a:r>
              <a:rPr lang="en-US" dirty="0"/>
              <a:t>Behavior (Actions)</a:t>
            </a:r>
          </a:p>
          <a:p>
            <a:r>
              <a:rPr lang="en-US" dirty="0"/>
              <a:t>Identity (Self-Labeling)</a:t>
            </a:r>
          </a:p>
        </p:txBody>
      </p:sp>
      <p:sp>
        <p:nvSpPr>
          <p:cNvPr id="4" name="Slide Number Placeholder 3"/>
          <p:cNvSpPr>
            <a:spLocks noGrp="1"/>
          </p:cNvSpPr>
          <p:nvPr>
            <p:ph type="sldNum" sz="quarter" idx="5"/>
          </p:nvPr>
        </p:nvSpPr>
        <p:spPr/>
        <p:txBody>
          <a:bodyPr/>
          <a:lstStyle/>
          <a:p>
            <a:fld id="{B9912842-1CD2-45E0-8BFD-54F65F2ED41E}" type="slidenum">
              <a:rPr lang="en-US" smtClean="0"/>
              <a:t>4</a:t>
            </a:fld>
            <a:endParaRPr lang="en-US"/>
          </a:p>
        </p:txBody>
      </p:sp>
      <p:sp>
        <p:nvSpPr>
          <p:cNvPr id="5" name="Footer Placeholder 4">
            <a:extLst>
              <a:ext uri="{FF2B5EF4-FFF2-40B4-BE49-F238E27FC236}">
                <a16:creationId xmlns:a16="http://schemas.microsoft.com/office/drawing/2014/main" id="{9977A9F0-3DA2-DA94-8CA4-493414BCEE74}"/>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70215D01-80CE-3505-48E7-F347A3214DB4}"/>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2743427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Synthetic-Conventional - </a:t>
            </a:r>
            <a:r>
              <a:rPr lang="en-US" sz="1300" dirty="0"/>
              <a:t>At this stage, authority is usually placed in individuals or groups that represent one's beliefs. </a:t>
            </a:r>
            <a:endParaRPr lang="en-US" sz="1300" dirty="0">
              <a:solidFill>
                <a:srgbClr val="000000"/>
              </a:solidFill>
              <a:latin typeface="Calibri" panose="020F0502020204030204" pitchFamily="34" charset="0"/>
            </a:endParaRPr>
          </a:p>
          <a:p>
            <a:r>
              <a:rPr lang="en-US" sz="1300" dirty="0"/>
              <a:t>[This is the stage in which many people remain.]</a:t>
            </a:r>
            <a:endParaRPr lang="en-US" dirty="0"/>
          </a:p>
        </p:txBody>
      </p:sp>
      <p:sp>
        <p:nvSpPr>
          <p:cNvPr id="4" name="Slide Number Placeholder 3"/>
          <p:cNvSpPr>
            <a:spLocks noGrp="1"/>
          </p:cNvSpPr>
          <p:nvPr>
            <p:ph type="sldNum" sz="quarter" idx="10"/>
          </p:nvPr>
        </p:nvSpPr>
        <p:spPr/>
        <p:txBody>
          <a:bodyPr/>
          <a:lstStyle/>
          <a:p>
            <a:fld id="{E3D11D99-7B1D-4AA6-86EE-116317F23342}" type="slidenum">
              <a:rPr lang="en-US" smtClean="0"/>
              <a:t>6</a:t>
            </a:fld>
            <a:endParaRPr lang="en-US"/>
          </a:p>
        </p:txBody>
      </p:sp>
      <p:sp>
        <p:nvSpPr>
          <p:cNvPr id="5" name="Footer Placeholder 4">
            <a:extLst>
              <a:ext uri="{FF2B5EF4-FFF2-40B4-BE49-F238E27FC236}">
                <a16:creationId xmlns:a16="http://schemas.microsoft.com/office/drawing/2014/main" id="{82AE0654-3264-DB22-DF7B-261CD6413E2D}"/>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B6FFA8AB-A2F0-601C-62C8-43C88C5E9018}"/>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276229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err="1"/>
              <a:t>Individuative</a:t>
            </a:r>
            <a:r>
              <a:rPr lang="en-US" dirty="0"/>
              <a:t>-Reflective:</a:t>
            </a:r>
            <a:r>
              <a:rPr lang="en-US" baseline="0" dirty="0"/>
              <a:t> </a:t>
            </a:r>
            <a:r>
              <a:rPr lang="en-US" sz="1300" dirty="0"/>
              <a:t>Ironically, the Stage 3 people usually think that Stage 4 people have become "backsliders" when in reality they have actually moved forward.</a:t>
            </a:r>
            <a:endParaRPr lang="en-US" sz="1300" dirty="0">
              <a:solidFill>
                <a:srgbClr val="000000"/>
              </a:solidFill>
              <a:latin typeface="Calibri" panose="020F0502020204030204" pitchFamily="34" charset="0"/>
            </a:endParaRPr>
          </a:p>
          <a:p>
            <a:r>
              <a:rPr lang="en-US" dirty="0"/>
              <a:t>Universalizing – Mother Teresa, </a:t>
            </a:r>
            <a:r>
              <a:rPr lang="en-US" dirty="0" err="1"/>
              <a:t>Ghandhi</a:t>
            </a:r>
            <a:endParaRPr lang="en-US" dirty="0"/>
          </a:p>
          <a:p>
            <a:endParaRPr lang="en-US" dirty="0"/>
          </a:p>
          <a:p>
            <a:r>
              <a:rPr lang="en-US" dirty="0"/>
              <a:t>Also mention </a:t>
            </a:r>
            <a:r>
              <a:rPr lang="en-US" dirty="0" err="1"/>
              <a:t>Allport’s</a:t>
            </a:r>
            <a:r>
              <a:rPr lang="en-US" dirty="0"/>
              <a:t> Intrinsic</a:t>
            </a:r>
            <a:r>
              <a:rPr lang="en-US" baseline="0" dirty="0"/>
              <a:t> (good) vs. Extrinsic (bad) religious orientation.</a:t>
            </a:r>
            <a:endParaRPr lang="en-US" dirty="0"/>
          </a:p>
        </p:txBody>
      </p:sp>
      <p:sp>
        <p:nvSpPr>
          <p:cNvPr id="4" name="Slide Number Placeholder 3"/>
          <p:cNvSpPr>
            <a:spLocks noGrp="1"/>
          </p:cNvSpPr>
          <p:nvPr>
            <p:ph type="sldNum" sz="quarter" idx="10"/>
          </p:nvPr>
        </p:nvSpPr>
        <p:spPr/>
        <p:txBody>
          <a:bodyPr/>
          <a:lstStyle/>
          <a:p>
            <a:fld id="{E3D11D99-7B1D-4AA6-86EE-116317F23342}" type="slidenum">
              <a:rPr lang="en-US" smtClean="0"/>
              <a:t>7</a:t>
            </a:fld>
            <a:endParaRPr lang="en-US"/>
          </a:p>
        </p:txBody>
      </p:sp>
      <p:sp>
        <p:nvSpPr>
          <p:cNvPr id="5" name="Footer Placeholder 4">
            <a:extLst>
              <a:ext uri="{FF2B5EF4-FFF2-40B4-BE49-F238E27FC236}">
                <a16:creationId xmlns:a16="http://schemas.microsoft.com/office/drawing/2014/main" id="{1E1B8C37-46F0-5570-A4AC-0B0B5E78E006}"/>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520DA6E7-2EF6-EB57-735B-F7164BC6EFAD}"/>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074179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Road Less Traveled</a:t>
            </a:r>
          </a:p>
          <a:p>
            <a:r>
              <a:rPr lang="en-US" dirty="0"/>
              <a:t>Theory from A Different Drum</a:t>
            </a:r>
          </a:p>
          <a:p>
            <a:pPr marL="302066" indent="-302066">
              <a:buAutoNum type="romanUcPeriod"/>
            </a:pPr>
            <a:r>
              <a:rPr lang="en-US" baseline="0" dirty="0"/>
              <a:t>(Criminal) Similar to Fowler’s 1&amp;2</a:t>
            </a:r>
          </a:p>
          <a:p>
            <a:pPr marL="302066" indent="-302066">
              <a:buAutoNum type="romanUcPeriod"/>
            </a:pPr>
            <a:r>
              <a:rPr lang="en-US" baseline="0" dirty="0"/>
              <a:t>(Rules-Based) Similar to Fowler’s 3</a:t>
            </a:r>
          </a:p>
          <a:p>
            <a:pPr marL="302066" indent="-302066">
              <a:buAutoNum type="romanUcPeriod"/>
            </a:pPr>
            <a:r>
              <a:rPr lang="en-US" baseline="0" dirty="0"/>
              <a:t>(Rebellious) Similar to Fowler’s 4</a:t>
            </a:r>
          </a:p>
          <a:p>
            <a:pPr marL="302066" indent="-302066">
              <a:buAutoNum type="romanUcPeriod"/>
            </a:pPr>
            <a:r>
              <a:rPr lang="en-US" baseline="0" dirty="0"/>
              <a:t>(Mystery) Similar to Fowler’s 5&amp;6 [Many at Peck’s stage 3 don’t realize there is a stage 4.</a:t>
            </a:r>
            <a:endParaRPr lang="en-US" dirty="0"/>
          </a:p>
        </p:txBody>
      </p:sp>
      <p:sp>
        <p:nvSpPr>
          <p:cNvPr id="4" name="Slide Number Placeholder 3"/>
          <p:cNvSpPr>
            <a:spLocks noGrp="1"/>
          </p:cNvSpPr>
          <p:nvPr>
            <p:ph type="sldNum" sz="quarter" idx="10"/>
          </p:nvPr>
        </p:nvSpPr>
        <p:spPr/>
        <p:txBody>
          <a:bodyPr/>
          <a:lstStyle/>
          <a:p>
            <a:fld id="{E3D11D99-7B1D-4AA6-86EE-116317F23342}" type="slidenum">
              <a:rPr lang="en-US" smtClean="0"/>
              <a:t>8</a:t>
            </a:fld>
            <a:endParaRPr lang="en-US"/>
          </a:p>
        </p:txBody>
      </p:sp>
      <p:sp>
        <p:nvSpPr>
          <p:cNvPr id="5" name="Footer Placeholder 4">
            <a:extLst>
              <a:ext uri="{FF2B5EF4-FFF2-40B4-BE49-F238E27FC236}">
                <a16:creationId xmlns:a16="http://schemas.microsoft.com/office/drawing/2014/main" id="{18711475-68E9-5889-6DAE-86A0E1AC9111}"/>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551A011D-F75B-4AAE-280B-A1DD1CB54BE8}"/>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115323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Jones</a:t>
            </a:r>
            <a:r>
              <a:rPr lang="en-US" baseline="0" dirty="0"/>
              <a:t> and Wilder argue that what Fowler may actually be describing is development of Wisdom</a:t>
            </a:r>
          </a:p>
          <a:p>
            <a:r>
              <a:rPr lang="en-US" baseline="0" dirty="0"/>
              <a:t>No concept of need to persevere in faith to move forward. No possibility of other variables besides Beliefs and Corresponding Actions</a:t>
            </a:r>
            <a:endParaRPr lang="en-US" dirty="0"/>
          </a:p>
        </p:txBody>
      </p:sp>
      <p:sp>
        <p:nvSpPr>
          <p:cNvPr id="4" name="Slide Number Placeholder 3"/>
          <p:cNvSpPr>
            <a:spLocks noGrp="1"/>
          </p:cNvSpPr>
          <p:nvPr>
            <p:ph type="sldNum" sz="quarter" idx="10"/>
          </p:nvPr>
        </p:nvSpPr>
        <p:spPr/>
        <p:txBody>
          <a:bodyPr/>
          <a:lstStyle/>
          <a:p>
            <a:fld id="{E3D11D99-7B1D-4AA6-86EE-116317F23342}" type="slidenum">
              <a:rPr lang="en-US" smtClean="0"/>
              <a:t>9</a:t>
            </a:fld>
            <a:endParaRPr lang="en-US"/>
          </a:p>
        </p:txBody>
      </p:sp>
      <p:sp>
        <p:nvSpPr>
          <p:cNvPr id="5" name="Footer Placeholder 4">
            <a:extLst>
              <a:ext uri="{FF2B5EF4-FFF2-40B4-BE49-F238E27FC236}">
                <a16:creationId xmlns:a16="http://schemas.microsoft.com/office/drawing/2014/main" id="{021C9D06-BCB2-B8AF-BE03-59FC183425C4}"/>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7A50349E-3427-AECC-7089-CA1AFE3D6AB5}"/>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751459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r>
              <a:rPr lang="en-US" dirty="0"/>
              <a:t>Ironically, from Derrida's argument, this recognition should promote unity. The recognition of separation from the ideal should open up possibilities toward unity through humble acceptance of a universal absence of meeting the ideal standard. As we know, however, since Jesus is not universally recognized as the objective ideal, and as we move toward individual interpretations of what faith means and how faith works, disunity remains.</a:t>
            </a:r>
          </a:p>
          <a:p>
            <a:endParaRPr lang="en-US" dirty="0"/>
          </a:p>
        </p:txBody>
      </p:sp>
      <p:sp>
        <p:nvSpPr>
          <p:cNvPr id="4" name="Slide Number Placeholder 3"/>
          <p:cNvSpPr>
            <a:spLocks noGrp="1"/>
          </p:cNvSpPr>
          <p:nvPr>
            <p:ph type="sldNum" sz="quarter" idx="5"/>
          </p:nvPr>
        </p:nvSpPr>
        <p:spPr/>
        <p:txBody>
          <a:bodyPr/>
          <a:lstStyle/>
          <a:p>
            <a:fld id="{B9912842-1CD2-45E0-8BFD-54F65F2ED41E}" type="slidenum">
              <a:rPr lang="en-US" smtClean="0"/>
              <a:t>23</a:t>
            </a:fld>
            <a:endParaRPr lang="en-US"/>
          </a:p>
        </p:txBody>
      </p:sp>
      <p:sp>
        <p:nvSpPr>
          <p:cNvPr id="5" name="Footer Placeholder 4">
            <a:extLst>
              <a:ext uri="{FF2B5EF4-FFF2-40B4-BE49-F238E27FC236}">
                <a16:creationId xmlns:a16="http://schemas.microsoft.com/office/drawing/2014/main" id="{1EC0BE86-D7A6-39DC-71BE-DA94ABD78079}"/>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E415AB9B-270E-D19B-588D-00D9BED4E2D6}"/>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081920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7CAD2-A8B6-DA70-6762-B5B9F574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0DD5C-C028-1B57-EE3C-4EA1EA06FF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071DC-A066-EBD0-9343-600A36B70F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550D77-1339-D5E5-D972-097C87C94130}"/>
              </a:ext>
            </a:extLst>
          </p:cNvPr>
          <p:cNvSpPr>
            <a:spLocks noGrp="1"/>
          </p:cNvSpPr>
          <p:nvPr>
            <p:ph type="sldNum" sz="quarter" idx="5"/>
          </p:nvPr>
        </p:nvSpPr>
        <p:spPr/>
        <p:txBody>
          <a:bodyPr/>
          <a:lstStyle/>
          <a:p>
            <a:fld id="{B9912842-1CD2-45E0-8BFD-54F65F2ED41E}" type="slidenum">
              <a:rPr lang="en-US" smtClean="0"/>
              <a:t>24</a:t>
            </a:fld>
            <a:endParaRPr lang="en-US"/>
          </a:p>
        </p:txBody>
      </p:sp>
      <p:sp>
        <p:nvSpPr>
          <p:cNvPr id="5" name="Footer Placeholder 4">
            <a:extLst>
              <a:ext uri="{FF2B5EF4-FFF2-40B4-BE49-F238E27FC236}">
                <a16:creationId xmlns:a16="http://schemas.microsoft.com/office/drawing/2014/main" id="{1A7C44A5-386C-C8F9-0433-5C3C3DE1FFFF}"/>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9448FB68-12DC-ACB8-F90A-662859412908}"/>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97936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D5176-4DDF-1779-6BDB-FC78302D93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46083-3C27-E996-86F2-D3E6523C9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CDA6BC-7C92-9DFC-9557-05CA72DA70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3FF613-4E5A-4FB7-BF5F-D6EA2BF7D08C}"/>
              </a:ext>
            </a:extLst>
          </p:cNvPr>
          <p:cNvSpPr>
            <a:spLocks noGrp="1"/>
          </p:cNvSpPr>
          <p:nvPr>
            <p:ph type="sldNum" sz="quarter" idx="5"/>
          </p:nvPr>
        </p:nvSpPr>
        <p:spPr/>
        <p:txBody>
          <a:bodyPr/>
          <a:lstStyle/>
          <a:p>
            <a:fld id="{B9912842-1CD2-45E0-8BFD-54F65F2ED41E}" type="slidenum">
              <a:rPr lang="en-US" smtClean="0"/>
              <a:t>27</a:t>
            </a:fld>
            <a:endParaRPr lang="en-US"/>
          </a:p>
        </p:txBody>
      </p:sp>
      <p:sp>
        <p:nvSpPr>
          <p:cNvPr id="5" name="Footer Placeholder 4">
            <a:extLst>
              <a:ext uri="{FF2B5EF4-FFF2-40B4-BE49-F238E27FC236}">
                <a16:creationId xmlns:a16="http://schemas.microsoft.com/office/drawing/2014/main" id="{49CBB0B7-1267-688A-8ACC-3150A4B88926}"/>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5953473B-A25D-8104-6EE7-C8B94A76FBDE}"/>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438412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604B3-8381-0A17-1423-A8FC4A7FE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CFE2AD-5FA2-0098-5EEA-BBBCBB8CB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6B7C66-5834-3375-336A-D0081CBA24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B08EC6-EED3-D3AC-3336-DB5E7E92A545}"/>
              </a:ext>
            </a:extLst>
          </p:cNvPr>
          <p:cNvSpPr>
            <a:spLocks noGrp="1"/>
          </p:cNvSpPr>
          <p:nvPr>
            <p:ph type="sldNum" sz="quarter" idx="5"/>
          </p:nvPr>
        </p:nvSpPr>
        <p:spPr/>
        <p:txBody>
          <a:bodyPr/>
          <a:lstStyle/>
          <a:p>
            <a:fld id="{B9912842-1CD2-45E0-8BFD-54F65F2ED41E}" type="slidenum">
              <a:rPr lang="en-US" smtClean="0"/>
              <a:t>28</a:t>
            </a:fld>
            <a:endParaRPr lang="en-US"/>
          </a:p>
        </p:txBody>
      </p:sp>
      <p:sp>
        <p:nvSpPr>
          <p:cNvPr id="5" name="Footer Placeholder 4">
            <a:extLst>
              <a:ext uri="{FF2B5EF4-FFF2-40B4-BE49-F238E27FC236}">
                <a16:creationId xmlns:a16="http://schemas.microsoft.com/office/drawing/2014/main" id="{4DF3A1B9-BFBE-8491-1018-E77AF4BF699E}"/>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FF7A9711-F07C-402B-EAB1-E3E686F688ED}"/>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694435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414E4-7560-4504-CC03-DF2FA9F93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7120C-56B3-AF5E-0814-950A954FE1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03FDB-6D66-3F11-755C-8F857B40F8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417528-A818-1551-FB7D-5F978DDBC889}"/>
              </a:ext>
            </a:extLst>
          </p:cNvPr>
          <p:cNvSpPr>
            <a:spLocks noGrp="1"/>
          </p:cNvSpPr>
          <p:nvPr>
            <p:ph type="sldNum" sz="quarter" idx="5"/>
          </p:nvPr>
        </p:nvSpPr>
        <p:spPr/>
        <p:txBody>
          <a:bodyPr/>
          <a:lstStyle/>
          <a:p>
            <a:fld id="{B9912842-1CD2-45E0-8BFD-54F65F2ED41E}" type="slidenum">
              <a:rPr lang="en-US" smtClean="0"/>
              <a:t>29</a:t>
            </a:fld>
            <a:endParaRPr lang="en-US"/>
          </a:p>
        </p:txBody>
      </p:sp>
      <p:sp>
        <p:nvSpPr>
          <p:cNvPr id="5" name="Footer Placeholder 4">
            <a:extLst>
              <a:ext uri="{FF2B5EF4-FFF2-40B4-BE49-F238E27FC236}">
                <a16:creationId xmlns:a16="http://schemas.microsoft.com/office/drawing/2014/main" id="{5E16A4D0-41A6-DD0B-637F-98C52D336542}"/>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93122B08-26C2-0605-0CEC-BA6660C82B2C}"/>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2507584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1EF9B-4A4C-C655-62E6-070E6C7160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BAC07-A538-B90B-D27E-CD206341CE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52E6A-B709-ABC7-60AB-8522DF36A3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D37E63-A31F-80BF-0AD5-4DC0ECD45DCC}"/>
              </a:ext>
            </a:extLst>
          </p:cNvPr>
          <p:cNvSpPr>
            <a:spLocks noGrp="1"/>
          </p:cNvSpPr>
          <p:nvPr>
            <p:ph type="sldNum" sz="quarter" idx="5"/>
          </p:nvPr>
        </p:nvSpPr>
        <p:spPr/>
        <p:txBody>
          <a:bodyPr/>
          <a:lstStyle/>
          <a:p>
            <a:fld id="{B9912842-1CD2-45E0-8BFD-54F65F2ED41E}" type="slidenum">
              <a:rPr lang="en-US" smtClean="0"/>
              <a:t>30</a:t>
            </a:fld>
            <a:endParaRPr lang="en-US"/>
          </a:p>
        </p:txBody>
      </p:sp>
      <p:sp>
        <p:nvSpPr>
          <p:cNvPr id="5" name="Footer Placeholder 4">
            <a:extLst>
              <a:ext uri="{FF2B5EF4-FFF2-40B4-BE49-F238E27FC236}">
                <a16:creationId xmlns:a16="http://schemas.microsoft.com/office/drawing/2014/main" id="{652D204A-7A7B-3D9B-30A0-BB65210CEFB7}"/>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EA800C64-49B3-9422-83CE-7CEA4E108E19}"/>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4110715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67F1B-3117-E908-95F8-3A528FDDD4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36CD9-FB81-9EC7-F48A-FB440E0BE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5726DF-5850-59AB-99BD-18EF9EEED14E}"/>
              </a:ext>
            </a:extLst>
          </p:cNvPr>
          <p:cNvSpPr>
            <a:spLocks noGrp="1"/>
          </p:cNvSpPr>
          <p:nvPr>
            <p:ph type="body" idx="1"/>
          </p:nvPr>
        </p:nvSpPr>
        <p:spPr/>
        <p:txBody>
          <a:bodyPr/>
          <a:lstStyle/>
          <a:p>
            <a:pPr defTabSz="966612"/>
            <a:r>
              <a:rPr lang="en-US" dirty="0"/>
              <a:t>Initial base in Prochaska and DiClemente’s Stages of Change and Egan’s longer description of Client readiness for change model</a:t>
            </a:r>
          </a:p>
          <a:p>
            <a:endParaRPr lang="en-US" dirty="0"/>
          </a:p>
        </p:txBody>
      </p:sp>
      <p:sp>
        <p:nvSpPr>
          <p:cNvPr id="4" name="Slide Number Placeholder 3">
            <a:extLst>
              <a:ext uri="{FF2B5EF4-FFF2-40B4-BE49-F238E27FC236}">
                <a16:creationId xmlns:a16="http://schemas.microsoft.com/office/drawing/2014/main" id="{BC2AD987-BA68-1CDC-347E-69BFE9A121EB}"/>
              </a:ext>
            </a:extLst>
          </p:cNvPr>
          <p:cNvSpPr>
            <a:spLocks noGrp="1"/>
          </p:cNvSpPr>
          <p:nvPr>
            <p:ph type="sldNum" sz="quarter" idx="5"/>
          </p:nvPr>
        </p:nvSpPr>
        <p:spPr/>
        <p:txBody>
          <a:bodyPr/>
          <a:lstStyle/>
          <a:p>
            <a:fld id="{B9912842-1CD2-45E0-8BFD-54F65F2ED41E}" type="slidenum">
              <a:rPr lang="en-US" smtClean="0"/>
              <a:t>31</a:t>
            </a:fld>
            <a:endParaRPr lang="en-US"/>
          </a:p>
        </p:txBody>
      </p:sp>
      <p:sp>
        <p:nvSpPr>
          <p:cNvPr id="5" name="Footer Placeholder 4">
            <a:extLst>
              <a:ext uri="{FF2B5EF4-FFF2-40B4-BE49-F238E27FC236}">
                <a16:creationId xmlns:a16="http://schemas.microsoft.com/office/drawing/2014/main" id="{F5D0388E-4A3E-2CD4-69AC-10044DCB5628}"/>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36FF66BE-A459-ECA1-08F2-D1980A4E50BE}"/>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2947322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E7B3F-74B1-F006-65EA-02F810885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9293C-C6C9-A67F-021F-4A789AD4E2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E9FA9-417A-4687-618E-5AADD845DD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6985AE-6FD2-491C-7294-6D63BF7C936B}"/>
              </a:ext>
            </a:extLst>
          </p:cNvPr>
          <p:cNvSpPr>
            <a:spLocks noGrp="1"/>
          </p:cNvSpPr>
          <p:nvPr>
            <p:ph type="sldNum" sz="quarter" idx="5"/>
          </p:nvPr>
        </p:nvSpPr>
        <p:spPr/>
        <p:txBody>
          <a:bodyPr/>
          <a:lstStyle/>
          <a:p>
            <a:fld id="{B9912842-1CD2-45E0-8BFD-54F65F2ED41E}" type="slidenum">
              <a:rPr lang="en-US" smtClean="0"/>
              <a:t>32</a:t>
            </a:fld>
            <a:endParaRPr lang="en-US"/>
          </a:p>
        </p:txBody>
      </p:sp>
      <p:sp>
        <p:nvSpPr>
          <p:cNvPr id="5" name="Footer Placeholder 4">
            <a:extLst>
              <a:ext uri="{FF2B5EF4-FFF2-40B4-BE49-F238E27FC236}">
                <a16:creationId xmlns:a16="http://schemas.microsoft.com/office/drawing/2014/main" id="{881C0AEA-3F3C-F154-80A2-70592AE4B672}"/>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213034E4-E817-47A1-07F1-FB13DA71C4E5}"/>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771216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F027A-9062-348E-48FF-D6C42DAE81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EEE10D-DA0C-15BD-9AF8-78861902B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5701D0-2FBD-B6B9-1A57-CE0C1155A2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1273BC-D2EE-05C1-FD7F-A6CBEEA69120}"/>
              </a:ext>
            </a:extLst>
          </p:cNvPr>
          <p:cNvSpPr>
            <a:spLocks noGrp="1"/>
          </p:cNvSpPr>
          <p:nvPr>
            <p:ph type="sldNum" sz="quarter" idx="5"/>
          </p:nvPr>
        </p:nvSpPr>
        <p:spPr/>
        <p:txBody>
          <a:bodyPr/>
          <a:lstStyle/>
          <a:p>
            <a:fld id="{B9912842-1CD2-45E0-8BFD-54F65F2ED41E}" type="slidenum">
              <a:rPr lang="en-US" smtClean="0"/>
              <a:t>33</a:t>
            </a:fld>
            <a:endParaRPr lang="en-US"/>
          </a:p>
        </p:txBody>
      </p:sp>
      <p:sp>
        <p:nvSpPr>
          <p:cNvPr id="5" name="Footer Placeholder 4">
            <a:extLst>
              <a:ext uri="{FF2B5EF4-FFF2-40B4-BE49-F238E27FC236}">
                <a16:creationId xmlns:a16="http://schemas.microsoft.com/office/drawing/2014/main" id="{82C03B28-E12E-7B78-E82C-21F648EA1A9E}"/>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8D9AF39B-D5A5-6D67-4BB8-E7B41A44DD8E}"/>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3546787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314ED-3F53-D664-2D16-412566615A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4115C-4906-547E-ADA2-B1CABA8C4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E9404-A8E6-62DB-551C-8628304503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41C3AA-553E-DFF7-E830-6C4A335E2FC4}"/>
              </a:ext>
            </a:extLst>
          </p:cNvPr>
          <p:cNvSpPr>
            <a:spLocks noGrp="1"/>
          </p:cNvSpPr>
          <p:nvPr>
            <p:ph type="sldNum" sz="quarter" idx="5"/>
          </p:nvPr>
        </p:nvSpPr>
        <p:spPr/>
        <p:txBody>
          <a:bodyPr/>
          <a:lstStyle/>
          <a:p>
            <a:fld id="{B9912842-1CD2-45E0-8BFD-54F65F2ED41E}" type="slidenum">
              <a:rPr lang="en-US" smtClean="0"/>
              <a:t>34</a:t>
            </a:fld>
            <a:endParaRPr lang="en-US"/>
          </a:p>
        </p:txBody>
      </p:sp>
      <p:sp>
        <p:nvSpPr>
          <p:cNvPr id="5" name="Footer Placeholder 4">
            <a:extLst>
              <a:ext uri="{FF2B5EF4-FFF2-40B4-BE49-F238E27FC236}">
                <a16:creationId xmlns:a16="http://schemas.microsoft.com/office/drawing/2014/main" id="{015E126A-C7F2-9950-A2DB-7C2B92FBE644}"/>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42E47896-4945-15C9-AE69-4BBAA0F18A7A}"/>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1633203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37FD7-A07B-B77D-0FD3-CE7D48324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BC814-127C-8362-CA49-513AEF338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9DA50-E503-DACA-64DD-21E953F15C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8A8DF6-9256-3DB0-F1DA-EA7F3C9CB9BB}"/>
              </a:ext>
            </a:extLst>
          </p:cNvPr>
          <p:cNvSpPr>
            <a:spLocks noGrp="1"/>
          </p:cNvSpPr>
          <p:nvPr>
            <p:ph type="sldNum" sz="quarter" idx="5"/>
          </p:nvPr>
        </p:nvSpPr>
        <p:spPr/>
        <p:txBody>
          <a:bodyPr/>
          <a:lstStyle/>
          <a:p>
            <a:fld id="{B9912842-1CD2-45E0-8BFD-54F65F2ED41E}" type="slidenum">
              <a:rPr lang="en-US" smtClean="0"/>
              <a:t>35</a:t>
            </a:fld>
            <a:endParaRPr lang="en-US"/>
          </a:p>
        </p:txBody>
      </p:sp>
      <p:sp>
        <p:nvSpPr>
          <p:cNvPr id="5" name="Footer Placeholder 4">
            <a:extLst>
              <a:ext uri="{FF2B5EF4-FFF2-40B4-BE49-F238E27FC236}">
                <a16:creationId xmlns:a16="http://schemas.microsoft.com/office/drawing/2014/main" id="{4B1D1A89-4168-3068-E1F1-FA35FEAC2179}"/>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10C107D4-2943-825D-63AB-5285117AAD4D}"/>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62789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Foster’s Streams of Living Water – READ IT!</a:t>
            </a:r>
          </a:p>
        </p:txBody>
      </p:sp>
      <p:sp>
        <p:nvSpPr>
          <p:cNvPr id="4" name="Slide Number Placeholder 3"/>
          <p:cNvSpPr>
            <a:spLocks noGrp="1"/>
          </p:cNvSpPr>
          <p:nvPr>
            <p:ph type="sldNum" sz="quarter" idx="5"/>
          </p:nvPr>
        </p:nvSpPr>
        <p:spPr/>
        <p:txBody>
          <a:bodyPr/>
          <a:lstStyle/>
          <a:p>
            <a:fld id="{B9912842-1CD2-45E0-8BFD-54F65F2ED41E}" type="slidenum">
              <a:rPr lang="en-US" smtClean="0"/>
              <a:t>45</a:t>
            </a:fld>
            <a:endParaRPr lang="en-US"/>
          </a:p>
        </p:txBody>
      </p:sp>
      <p:sp>
        <p:nvSpPr>
          <p:cNvPr id="5" name="Footer Placeholder 4">
            <a:extLst>
              <a:ext uri="{FF2B5EF4-FFF2-40B4-BE49-F238E27FC236}">
                <a16:creationId xmlns:a16="http://schemas.microsoft.com/office/drawing/2014/main" id="{2283D78C-793E-D343-573E-5C1E57AC58D6}"/>
              </a:ext>
            </a:extLst>
          </p:cNvPr>
          <p:cNvSpPr>
            <a:spLocks noGrp="1"/>
          </p:cNvSpPr>
          <p:nvPr>
            <p:ph type="ftr" sz="quarter" idx="4"/>
          </p:nvPr>
        </p:nvSpPr>
        <p:spPr/>
        <p:txBody>
          <a:bodyPr/>
          <a:lstStyle/>
          <a:p>
            <a:r>
              <a:rPr lang="en-US"/>
              <a:t>Dr. Bill DuVall</a:t>
            </a:r>
          </a:p>
        </p:txBody>
      </p:sp>
      <p:sp>
        <p:nvSpPr>
          <p:cNvPr id="6" name="Header Placeholder 5">
            <a:extLst>
              <a:ext uri="{FF2B5EF4-FFF2-40B4-BE49-F238E27FC236}">
                <a16:creationId xmlns:a16="http://schemas.microsoft.com/office/drawing/2014/main" id="{10778B4A-91CC-0DC9-E11B-4017BDAF5A9C}"/>
              </a:ext>
            </a:extLst>
          </p:cNvPr>
          <p:cNvSpPr>
            <a:spLocks noGrp="1"/>
          </p:cNvSpPr>
          <p:nvPr>
            <p:ph type="hdr" sz="quarter"/>
          </p:nvPr>
        </p:nvSpPr>
        <p:spPr/>
        <p:txBody>
          <a:bodyPr/>
          <a:lstStyle/>
          <a:p>
            <a:r>
              <a:rPr lang="en-US"/>
              <a:t>Deconstructing Deconstruction - CAPS 2026</a:t>
            </a:r>
          </a:p>
        </p:txBody>
      </p:sp>
    </p:spTree>
    <p:extLst>
      <p:ext uri="{BB962C8B-B14F-4D97-AF65-F5344CB8AC3E}">
        <p14:creationId xmlns:p14="http://schemas.microsoft.com/office/powerpoint/2010/main" val="205222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3/24/2026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3/24/2026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3/24/2026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3/24/2026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3/24/2026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3/24/2026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3/24/2026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60EA64-D806-43AC-9DF2-F8C432F32B4C}" type="datetimeFigureOut">
              <a:rPr lang="en-US" dirty="0"/>
              <a:t>3/24/2026</a:t>
            </a:fld>
            <a:endParaRPr lang="en-US" dirty="0"/>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1160EA64-D806-43AC-9DF2-F8C432F32B4C}" type="datetimeFigureOut">
              <a:rPr lang="en-US" dirty="0"/>
              <a:pPr/>
              <a:t>3/24/2026</a:t>
            </a:fld>
            <a:endParaRPr lang="en-US" dirty="0"/>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3/24/2026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3/24/2026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3/24/2026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99587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3/24/2026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5C09-469F-B777-B6D0-A2CF8F49E89A}"/>
              </a:ext>
            </a:extLst>
          </p:cNvPr>
          <p:cNvSpPr>
            <a:spLocks noGrp="1"/>
          </p:cNvSpPr>
          <p:nvPr>
            <p:ph type="ctrTitle"/>
          </p:nvPr>
        </p:nvSpPr>
        <p:spPr/>
        <p:txBody>
          <a:bodyPr/>
          <a:lstStyle/>
          <a:p>
            <a:r>
              <a:rPr lang="en-US" dirty="0"/>
              <a:t>Deconstructing Deconstruction</a:t>
            </a:r>
          </a:p>
        </p:txBody>
      </p:sp>
      <p:sp>
        <p:nvSpPr>
          <p:cNvPr id="3" name="TextBox 2">
            <a:extLst>
              <a:ext uri="{FF2B5EF4-FFF2-40B4-BE49-F238E27FC236}">
                <a16:creationId xmlns:a16="http://schemas.microsoft.com/office/drawing/2014/main" id="{0CD933B3-3973-DEF6-A8B8-15AF6477B093}"/>
              </a:ext>
            </a:extLst>
          </p:cNvPr>
          <p:cNvSpPr txBox="1"/>
          <p:nvPr/>
        </p:nvSpPr>
        <p:spPr>
          <a:xfrm>
            <a:off x="7868265" y="5366084"/>
            <a:ext cx="3991798" cy="1200329"/>
          </a:xfrm>
          <a:prstGeom prst="rect">
            <a:avLst/>
          </a:prstGeom>
          <a:noFill/>
        </p:spPr>
        <p:txBody>
          <a:bodyPr wrap="none" rtlCol="0">
            <a:spAutoFit/>
          </a:bodyPr>
          <a:lstStyle/>
          <a:p>
            <a:pPr algn="r"/>
            <a:r>
              <a:rPr lang="en-US" dirty="0">
                <a:latin typeface="Century Gothic" panose="020B0502020202020204" pitchFamily="34" charset="0"/>
              </a:rPr>
              <a:t>Bill DuVall, ThM, PhD</a:t>
            </a:r>
          </a:p>
          <a:p>
            <a:pPr algn="r"/>
            <a:r>
              <a:rPr lang="en-US" dirty="0">
                <a:latin typeface="Century Gothic" panose="020B0502020202020204" pitchFamily="34" charset="0"/>
              </a:rPr>
              <a:t>Dean – College of Arts &amp; Sciences</a:t>
            </a:r>
          </a:p>
          <a:p>
            <a:pPr algn="r"/>
            <a:r>
              <a:rPr lang="en-US" dirty="0">
                <a:latin typeface="Century Gothic" panose="020B0502020202020204" pitchFamily="34" charset="0"/>
              </a:rPr>
              <a:t>Professor of Psychology</a:t>
            </a:r>
          </a:p>
          <a:p>
            <a:pPr algn="r"/>
            <a:r>
              <a:rPr lang="en-US" dirty="0">
                <a:latin typeface="Century Gothic" panose="020B0502020202020204" pitchFamily="34" charset="0"/>
              </a:rPr>
              <a:t>Southwest Baptist University</a:t>
            </a:r>
          </a:p>
        </p:txBody>
      </p:sp>
      <p:sp>
        <p:nvSpPr>
          <p:cNvPr id="6" name="TextBox 5">
            <a:extLst>
              <a:ext uri="{FF2B5EF4-FFF2-40B4-BE49-F238E27FC236}">
                <a16:creationId xmlns:a16="http://schemas.microsoft.com/office/drawing/2014/main" id="{3C76E908-6E82-C7E7-E482-83CE7F22AF12}"/>
              </a:ext>
            </a:extLst>
          </p:cNvPr>
          <p:cNvSpPr txBox="1"/>
          <p:nvPr/>
        </p:nvSpPr>
        <p:spPr>
          <a:xfrm>
            <a:off x="1600199" y="5366084"/>
            <a:ext cx="2610853" cy="369332"/>
          </a:xfrm>
          <a:prstGeom prst="rect">
            <a:avLst/>
          </a:prstGeom>
          <a:noFill/>
        </p:spPr>
        <p:txBody>
          <a:bodyPr wrap="square" rtlCol="0">
            <a:spAutoFit/>
          </a:bodyPr>
          <a:lstStyle/>
          <a:p>
            <a:r>
              <a:rPr lang="en-US" dirty="0">
                <a:latin typeface="Century Gothic" panose="020B0502020202020204" pitchFamily="34" charset="0"/>
              </a:rPr>
              <a:t>A Presentation for the</a:t>
            </a:r>
          </a:p>
        </p:txBody>
      </p:sp>
      <p:pic>
        <p:nvPicPr>
          <p:cNvPr id="8" name="Picture 7">
            <a:extLst>
              <a:ext uri="{FF2B5EF4-FFF2-40B4-BE49-F238E27FC236}">
                <a16:creationId xmlns:a16="http://schemas.microsoft.com/office/drawing/2014/main" id="{92D8931A-A0AC-4902-4EB1-8970E0F4F4B9}"/>
              </a:ext>
            </a:extLst>
          </p:cNvPr>
          <p:cNvPicPr>
            <a:picLocks noChangeAspect="1"/>
          </p:cNvPicPr>
          <p:nvPr/>
        </p:nvPicPr>
        <p:blipFill>
          <a:blip r:embed="rId2"/>
          <a:stretch>
            <a:fillRect/>
          </a:stretch>
        </p:blipFill>
        <p:spPr>
          <a:xfrm>
            <a:off x="1600200" y="5639160"/>
            <a:ext cx="3809524" cy="761905"/>
          </a:xfrm>
          <a:prstGeom prst="rect">
            <a:avLst/>
          </a:prstGeom>
        </p:spPr>
      </p:pic>
    </p:spTree>
    <p:extLst>
      <p:ext uri="{BB962C8B-B14F-4D97-AF65-F5344CB8AC3E}">
        <p14:creationId xmlns:p14="http://schemas.microsoft.com/office/powerpoint/2010/main" val="2402012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6B71C-6006-DEE5-0A17-B8B7827A7D26}"/>
              </a:ext>
            </a:extLst>
          </p:cNvPr>
          <p:cNvSpPr>
            <a:spLocks noGrp="1"/>
          </p:cNvSpPr>
          <p:nvPr>
            <p:ph type="title"/>
          </p:nvPr>
        </p:nvSpPr>
        <p:spPr>
          <a:xfrm>
            <a:off x="273269" y="340071"/>
            <a:ext cx="4133475" cy="1188720"/>
          </a:xfrm>
        </p:spPr>
        <p:txBody>
          <a:bodyPr/>
          <a:lstStyle/>
          <a:p>
            <a:r>
              <a:rPr lang="en-US" dirty="0"/>
              <a:t>About me</a:t>
            </a:r>
          </a:p>
        </p:txBody>
      </p:sp>
      <p:sp>
        <p:nvSpPr>
          <p:cNvPr id="6" name="TextBox 5">
            <a:extLst>
              <a:ext uri="{FF2B5EF4-FFF2-40B4-BE49-F238E27FC236}">
                <a16:creationId xmlns:a16="http://schemas.microsoft.com/office/drawing/2014/main" id="{38A4CDB4-AE39-C691-877C-DE000D86CEC9}"/>
              </a:ext>
            </a:extLst>
          </p:cNvPr>
          <p:cNvSpPr txBox="1"/>
          <p:nvPr/>
        </p:nvSpPr>
        <p:spPr>
          <a:xfrm>
            <a:off x="273269" y="2039007"/>
            <a:ext cx="4239096" cy="2923877"/>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bg1"/>
                </a:solidFill>
              </a:rPr>
              <a:t>Psychology professor since 2015</a:t>
            </a:r>
          </a:p>
          <a:p>
            <a:pPr marL="285750" indent="-285750">
              <a:buFont typeface="Arial" panose="020B0604020202020204" pitchFamily="34" charset="0"/>
              <a:buChar char="•"/>
            </a:pPr>
            <a:r>
              <a:rPr lang="en-US" sz="2000" dirty="0">
                <a:solidFill>
                  <a:schemeClr val="bg1"/>
                </a:solidFill>
              </a:rPr>
              <a:t>Dean – College of Arts &amp; Sciences</a:t>
            </a:r>
          </a:p>
          <a:p>
            <a:pPr marL="285750" indent="-285750">
              <a:buFont typeface="Arial" panose="020B0604020202020204" pitchFamily="34" charset="0"/>
              <a:buChar char="•"/>
            </a:pPr>
            <a:r>
              <a:rPr lang="en-US" sz="2000" dirty="0">
                <a:solidFill>
                  <a:schemeClr val="bg1"/>
                </a:solidFill>
              </a:rPr>
              <a:t>Executive Director – Blair Center for Training and Pastoral Health</a:t>
            </a:r>
          </a:p>
          <a:p>
            <a:endParaRPr lang="en-US" sz="800" dirty="0">
              <a:solidFill>
                <a:schemeClr val="bg1"/>
              </a:solidFill>
            </a:endParaRP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Married to Julie for 29 years</a:t>
            </a:r>
          </a:p>
          <a:p>
            <a:endParaRPr lang="en-US" sz="800" dirty="0">
              <a:solidFill>
                <a:schemeClr val="bg1"/>
              </a:solidFill>
            </a:endParaRPr>
          </a:p>
          <a:p>
            <a:pPr marL="285750" indent="-285750">
              <a:buFont typeface="Arial" panose="020B0604020202020204" pitchFamily="34" charset="0"/>
              <a:buChar char="•"/>
            </a:pPr>
            <a:r>
              <a:rPr lang="en-US" sz="2000" dirty="0">
                <a:solidFill>
                  <a:schemeClr val="bg1"/>
                </a:solidFill>
              </a:rPr>
              <a:t>3 kids: Elijah (Grace),  Aidan (Madeline – not pictured), &amp; Abbey</a:t>
            </a:r>
          </a:p>
          <a:p>
            <a:endParaRPr lang="en-US" sz="800" dirty="0">
              <a:solidFill>
                <a:schemeClr val="bg1"/>
              </a:solidFill>
            </a:endParaRPr>
          </a:p>
        </p:txBody>
      </p:sp>
      <p:pic>
        <p:nvPicPr>
          <p:cNvPr id="9" name="Picture 8" descr="A group of people posing for a photo&#10;&#10;AI-generated content may be incorrect.">
            <a:extLst>
              <a:ext uri="{FF2B5EF4-FFF2-40B4-BE49-F238E27FC236}">
                <a16:creationId xmlns:a16="http://schemas.microsoft.com/office/drawing/2014/main" id="{06729A17-9F2C-14A2-95C0-096E045BB888}"/>
              </a:ext>
            </a:extLst>
          </p:cNvPr>
          <p:cNvPicPr>
            <a:picLocks noChangeAspect="1"/>
          </p:cNvPicPr>
          <p:nvPr/>
        </p:nvPicPr>
        <p:blipFill>
          <a:blip r:embed="rId2"/>
          <a:stretch>
            <a:fillRect/>
          </a:stretch>
        </p:blipFill>
        <p:spPr>
          <a:xfrm>
            <a:off x="5012345" y="1278068"/>
            <a:ext cx="6455316" cy="4301863"/>
          </a:xfrm>
          <a:prstGeom prst="rect">
            <a:avLst/>
          </a:prstGeom>
        </p:spPr>
      </p:pic>
    </p:spTree>
    <p:extLst>
      <p:ext uri="{BB962C8B-B14F-4D97-AF65-F5344CB8AC3E}">
        <p14:creationId xmlns:p14="http://schemas.microsoft.com/office/powerpoint/2010/main" val="2957529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947D1-E7D0-7A83-D73E-30D652F774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1B36E1-2438-3CE3-1F16-8EDF7AD67A9C}"/>
              </a:ext>
            </a:extLst>
          </p:cNvPr>
          <p:cNvSpPr>
            <a:spLocks noGrp="1"/>
          </p:cNvSpPr>
          <p:nvPr>
            <p:ph type="title"/>
          </p:nvPr>
        </p:nvSpPr>
        <p:spPr>
          <a:xfrm>
            <a:off x="273269" y="340071"/>
            <a:ext cx="4133475" cy="1188720"/>
          </a:xfrm>
        </p:spPr>
        <p:txBody>
          <a:bodyPr/>
          <a:lstStyle/>
          <a:p>
            <a:r>
              <a:rPr lang="en-US" dirty="0"/>
              <a:t>Learning objectives</a:t>
            </a:r>
          </a:p>
        </p:txBody>
      </p:sp>
      <p:sp>
        <p:nvSpPr>
          <p:cNvPr id="3" name="Content Placeholder 2">
            <a:extLst>
              <a:ext uri="{FF2B5EF4-FFF2-40B4-BE49-F238E27FC236}">
                <a16:creationId xmlns:a16="http://schemas.microsoft.com/office/drawing/2014/main" id="{3361519B-500C-FFB4-B41C-D08AA18A48CB}"/>
              </a:ext>
            </a:extLst>
          </p:cNvPr>
          <p:cNvSpPr>
            <a:spLocks noGrp="1"/>
          </p:cNvSpPr>
          <p:nvPr>
            <p:ph idx="1"/>
          </p:nvPr>
        </p:nvSpPr>
        <p:spPr>
          <a:xfrm>
            <a:off x="1116564" y="1853248"/>
            <a:ext cx="10163956" cy="4195481"/>
          </a:xfrm>
        </p:spPr>
        <p:txBody>
          <a:bodyPr>
            <a:normAutofit fontScale="92500" lnSpcReduction="20000"/>
          </a:bodyPr>
          <a:lstStyle/>
          <a:p>
            <a:pPr marL="0" indent="0">
              <a:buNone/>
            </a:pPr>
            <a:r>
              <a:rPr lang="en-US" sz="2800" dirty="0">
                <a:solidFill>
                  <a:schemeClr val="bg1"/>
                </a:solidFill>
              </a:rPr>
              <a:t>Participants will:</a:t>
            </a:r>
          </a:p>
          <a:p>
            <a:r>
              <a:rPr lang="en-US" sz="2800" dirty="0">
                <a:solidFill>
                  <a:schemeClr val="bg1"/>
                </a:solidFill>
              </a:rPr>
              <a:t>Identify and comprehend the stages of faith identity formation and recognize their role in the lives of adherents.</a:t>
            </a:r>
          </a:p>
          <a:p>
            <a:r>
              <a:rPr lang="en-US" sz="2800" dirty="0">
                <a:solidFill>
                  <a:schemeClr val="bg1"/>
                </a:solidFill>
              </a:rPr>
              <a:t>Analyze deconstruction and contrast current views of deconstruction with healthy faith identity formation in the stage of arrested faith with special consideration given to faith transforming events and their role in moving from one stage to the next.</a:t>
            </a:r>
          </a:p>
          <a:p>
            <a:r>
              <a:rPr lang="en-US" sz="2800" dirty="0">
                <a:solidFill>
                  <a:schemeClr val="bg1"/>
                </a:solidFill>
              </a:rPr>
              <a:t>Identify and understand assessment skills aimed at determining a client's faith identity stage to be able to discuss deconstruction with them. These skills will include specific questions to ask as well as use of the Faith Identity Test.</a:t>
            </a:r>
          </a:p>
        </p:txBody>
      </p:sp>
    </p:spTree>
    <p:extLst>
      <p:ext uri="{BB962C8B-B14F-4D97-AF65-F5344CB8AC3E}">
        <p14:creationId xmlns:p14="http://schemas.microsoft.com/office/powerpoint/2010/main" val="1692233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688B24-EC42-BAF9-462B-862350252076}"/>
              </a:ext>
            </a:extLst>
          </p:cNvPr>
          <p:cNvSpPr>
            <a:spLocks noGrp="1"/>
          </p:cNvSpPr>
          <p:nvPr>
            <p:ph type="title"/>
          </p:nvPr>
        </p:nvSpPr>
        <p:spPr/>
        <p:txBody>
          <a:bodyPr/>
          <a:lstStyle/>
          <a:p>
            <a:r>
              <a:rPr lang="en-US" dirty="0"/>
              <a:t>An Explanation by Example</a:t>
            </a:r>
          </a:p>
        </p:txBody>
      </p:sp>
      <p:sp>
        <p:nvSpPr>
          <p:cNvPr id="5" name="Text Placeholder 4">
            <a:extLst>
              <a:ext uri="{FF2B5EF4-FFF2-40B4-BE49-F238E27FC236}">
                <a16:creationId xmlns:a16="http://schemas.microsoft.com/office/drawing/2014/main" id="{412328C8-8112-2BA0-AA68-09A40F1901F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8548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ADA23-AD1D-8947-6A71-B0A15DE71C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3D62F3-B96B-17B0-4F62-2DB5A0845AD0}"/>
              </a:ext>
            </a:extLst>
          </p:cNvPr>
          <p:cNvSpPr>
            <a:spLocks noGrp="1"/>
          </p:cNvSpPr>
          <p:nvPr>
            <p:ph type="title"/>
          </p:nvPr>
        </p:nvSpPr>
        <p:spPr/>
        <p:txBody>
          <a:bodyPr/>
          <a:lstStyle/>
          <a:p>
            <a:r>
              <a:rPr lang="en-US" dirty="0"/>
              <a:t>How faith develops</a:t>
            </a:r>
          </a:p>
        </p:txBody>
      </p:sp>
      <p:sp>
        <p:nvSpPr>
          <p:cNvPr id="5" name="Text Placeholder 4">
            <a:extLst>
              <a:ext uri="{FF2B5EF4-FFF2-40B4-BE49-F238E27FC236}">
                <a16:creationId xmlns:a16="http://schemas.microsoft.com/office/drawing/2014/main" id="{BE6EC450-7C25-6BDC-67AB-47EF5614DCB8}"/>
              </a:ext>
            </a:extLst>
          </p:cNvPr>
          <p:cNvSpPr>
            <a:spLocks noGrp="1"/>
          </p:cNvSpPr>
          <p:nvPr>
            <p:ph type="body" idx="1"/>
          </p:nvPr>
        </p:nvSpPr>
        <p:spPr/>
        <p:txBody>
          <a:bodyPr/>
          <a:lstStyle/>
          <a:p>
            <a:pPr algn="ctr"/>
            <a:r>
              <a:rPr lang="en-US" i="1" dirty="0"/>
              <a:t>Faith Development Theories </a:t>
            </a:r>
          </a:p>
          <a:p>
            <a:pPr algn="ctr"/>
            <a:r>
              <a:rPr lang="en-US" i="1" dirty="0"/>
              <a:t>vs.</a:t>
            </a:r>
          </a:p>
          <a:p>
            <a:pPr algn="ctr"/>
            <a:r>
              <a:rPr lang="en-US" i="1" dirty="0"/>
              <a:t>Faith Identity Theory</a:t>
            </a:r>
          </a:p>
        </p:txBody>
      </p:sp>
    </p:spTree>
    <p:extLst>
      <p:ext uri="{BB962C8B-B14F-4D97-AF65-F5344CB8AC3E}">
        <p14:creationId xmlns:p14="http://schemas.microsoft.com/office/powerpoint/2010/main" val="1501958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31136" y="298120"/>
            <a:ext cx="7729728" cy="1188720"/>
          </a:xfrm>
        </p:spPr>
        <p:txBody>
          <a:bodyPr/>
          <a:lstStyle/>
          <a:p>
            <a:r>
              <a:rPr lang="en-US" dirty="0"/>
              <a:t>Prominent Theories – Fowler</a:t>
            </a:r>
          </a:p>
        </p:txBody>
      </p:sp>
      <p:sp>
        <p:nvSpPr>
          <p:cNvPr id="8" name="Text Placeholder 7"/>
          <p:cNvSpPr>
            <a:spLocks noGrp="1"/>
          </p:cNvSpPr>
          <p:nvPr>
            <p:ph type="body" idx="1"/>
          </p:nvPr>
        </p:nvSpPr>
        <p:spPr/>
        <p:txBody>
          <a:bodyPr/>
          <a:lstStyle/>
          <a:p>
            <a:r>
              <a:rPr lang="en-US" dirty="0"/>
              <a:t>Fowler</a:t>
            </a:r>
          </a:p>
        </p:txBody>
      </p:sp>
      <p:sp>
        <p:nvSpPr>
          <p:cNvPr id="9" name="Content Placeholder 8"/>
          <p:cNvSpPr>
            <a:spLocks noGrp="1"/>
          </p:cNvSpPr>
          <p:nvPr>
            <p:ph sz="half" idx="2"/>
          </p:nvPr>
        </p:nvSpPr>
        <p:spPr/>
        <p:txBody>
          <a:bodyPr>
            <a:normAutofit/>
          </a:bodyPr>
          <a:lstStyle/>
          <a:p>
            <a:pPr marL="457200" indent="-457200">
              <a:buFont typeface="+mj-lt"/>
              <a:buAutoNum type="arabicPeriod"/>
            </a:pPr>
            <a:r>
              <a:rPr lang="en-US" sz="2400" dirty="0">
                <a:solidFill>
                  <a:schemeClr val="bg1"/>
                </a:solidFill>
              </a:rPr>
              <a:t>Intuitive-Projective</a:t>
            </a:r>
          </a:p>
          <a:p>
            <a:pPr marL="457200" indent="-457200">
              <a:buFont typeface="+mj-lt"/>
              <a:buAutoNum type="arabicPeriod"/>
            </a:pPr>
            <a:endParaRPr lang="en-US" sz="2400" dirty="0">
              <a:solidFill>
                <a:schemeClr val="bg1"/>
              </a:solidFill>
            </a:endParaRPr>
          </a:p>
          <a:p>
            <a:pPr marL="457200" indent="-457200">
              <a:buFont typeface="+mj-lt"/>
              <a:buAutoNum type="arabicPeriod"/>
            </a:pPr>
            <a:endParaRPr lang="en-US" sz="2400" dirty="0">
              <a:solidFill>
                <a:schemeClr val="bg1"/>
              </a:solidFill>
            </a:endParaRPr>
          </a:p>
          <a:p>
            <a:pPr marL="457200" indent="-457200">
              <a:buFont typeface="+mj-lt"/>
              <a:buAutoNum type="arabicPeriod"/>
            </a:pPr>
            <a:r>
              <a:rPr lang="en-US" sz="2400" dirty="0">
                <a:solidFill>
                  <a:schemeClr val="bg1"/>
                </a:solidFill>
              </a:rPr>
              <a:t>Mythic-Literal</a:t>
            </a:r>
          </a:p>
          <a:p>
            <a:pPr marL="457200" indent="-457200">
              <a:buFont typeface="+mj-lt"/>
              <a:buAutoNum type="arabicPeriod"/>
            </a:pPr>
            <a:endParaRPr lang="en-US" sz="2400" dirty="0">
              <a:solidFill>
                <a:schemeClr val="bg1"/>
              </a:solidFill>
            </a:endParaRPr>
          </a:p>
          <a:p>
            <a:pPr marL="457200" indent="-457200">
              <a:buFont typeface="+mj-lt"/>
              <a:buAutoNum type="arabicPeriod"/>
            </a:pPr>
            <a:endParaRPr lang="en-US" sz="2400" dirty="0">
              <a:solidFill>
                <a:schemeClr val="bg1"/>
              </a:solidFill>
            </a:endParaRPr>
          </a:p>
          <a:p>
            <a:pPr marL="457200" indent="-457200">
              <a:buFont typeface="+mj-lt"/>
              <a:buAutoNum type="arabicPeriod"/>
            </a:pPr>
            <a:r>
              <a:rPr lang="en-US" sz="2400" dirty="0">
                <a:solidFill>
                  <a:schemeClr val="bg1"/>
                </a:solidFill>
              </a:rPr>
              <a:t>Synthetic-Conventional</a:t>
            </a:r>
          </a:p>
        </p:txBody>
      </p:sp>
      <p:graphicFrame>
        <p:nvGraphicFramePr>
          <p:cNvPr id="5" name="Table 4"/>
          <p:cNvGraphicFramePr>
            <a:graphicFrameLocks noGrp="1"/>
          </p:cNvGraphicFramePr>
          <p:nvPr>
            <p:extLst>
              <p:ext uri="{D42A27DB-BD31-4B8C-83A1-F6EECF244321}">
                <p14:modId xmlns:p14="http://schemas.microsoft.com/office/powerpoint/2010/main" val="2726247305"/>
              </p:ext>
            </p:extLst>
          </p:nvPr>
        </p:nvGraphicFramePr>
        <p:xfrm>
          <a:off x="4706620" y="2481262"/>
          <a:ext cx="6845300" cy="1054418"/>
        </p:xfrm>
        <a:graphic>
          <a:graphicData uri="http://schemas.openxmlformats.org/drawingml/2006/table">
            <a:tbl>
              <a:tblPr>
                <a:tableStyleId>{5C22544A-7EE6-4342-B048-85BDC9FD1C3A}</a:tableStyleId>
              </a:tblPr>
              <a:tblGrid>
                <a:gridCol w="6845300">
                  <a:extLst>
                    <a:ext uri="{9D8B030D-6E8A-4147-A177-3AD203B41FA5}">
                      <a16:colId xmlns:a16="http://schemas.microsoft.com/office/drawing/2014/main" val="20000"/>
                    </a:ext>
                  </a:extLst>
                </a:gridCol>
              </a:tblGrid>
              <a:tr h="1054418">
                <a:tc>
                  <a:txBody>
                    <a:bodyPr/>
                    <a:lstStyle/>
                    <a:p>
                      <a:pPr algn="l" fontAlgn="ctr"/>
                      <a:r>
                        <a:rPr lang="en-US" sz="1800" u="none" strike="noStrike" dirty="0">
                          <a:solidFill>
                            <a:schemeClr val="tx1"/>
                          </a:solidFill>
                          <a:effectLst/>
                        </a:rPr>
                        <a:t>This is the stage of preschool children in which fantasy and reality often get mixed together. However, during this stage, our most basic ideas about God are usually picked up from our parents and/or society.</a:t>
                      </a:r>
                      <a:endParaRPr lang="en-US" sz="1800" b="0" i="0" u="none" strike="noStrike" dirty="0">
                        <a:solidFill>
                          <a:schemeClr val="tx1"/>
                        </a:solidFill>
                        <a:effectLst/>
                        <a:latin typeface="Calibri" panose="020F0502020204030204" pitchFamily="34" charset="0"/>
                      </a:endParaRPr>
                    </a:p>
                  </a:txBody>
                  <a:tcPr marL="9525" marR="9525" marT="9525" marB="0" anchor="ctr">
                    <a:solidFill>
                      <a:schemeClr val="accent2"/>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026084647"/>
              </p:ext>
            </p:extLst>
          </p:nvPr>
        </p:nvGraphicFramePr>
        <p:xfrm>
          <a:off x="4706620" y="3621405"/>
          <a:ext cx="6845300" cy="1102995"/>
        </p:xfrm>
        <a:graphic>
          <a:graphicData uri="http://schemas.openxmlformats.org/drawingml/2006/table">
            <a:tbl>
              <a:tblPr>
                <a:tableStyleId>{5C22544A-7EE6-4342-B048-85BDC9FD1C3A}</a:tableStyleId>
              </a:tblPr>
              <a:tblGrid>
                <a:gridCol w="6845300">
                  <a:extLst>
                    <a:ext uri="{9D8B030D-6E8A-4147-A177-3AD203B41FA5}">
                      <a16:colId xmlns:a16="http://schemas.microsoft.com/office/drawing/2014/main" val="20000"/>
                    </a:ext>
                  </a:extLst>
                </a:gridCol>
              </a:tblGrid>
              <a:tr h="1102995">
                <a:tc>
                  <a:txBody>
                    <a:bodyPr/>
                    <a:lstStyle/>
                    <a:p>
                      <a:pPr algn="l" fontAlgn="ctr"/>
                      <a:r>
                        <a:rPr lang="en-US" sz="1600" u="none" strike="noStrike" dirty="0">
                          <a:solidFill>
                            <a:schemeClr val="tx1"/>
                          </a:solidFill>
                          <a:effectLst/>
                        </a:rPr>
                        <a:t>When children become school-age, they start understanding the world in more logical ways. They generally accept the stories told them by their faith community but tend to understand them in very literal ways. [A few people remain in this stage through adulthood.]</a:t>
                      </a:r>
                      <a:endParaRPr lang="en-US" sz="1600" b="0" i="0" u="none" strike="noStrike" dirty="0">
                        <a:solidFill>
                          <a:schemeClr val="tx1"/>
                        </a:solidFill>
                        <a:effectLst/>
                        <a:latin typeface="Calibri" panose="020F0502020204030204" pitchFamily="34" charset="0"/>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002200"/>
              </p:ext>
            </p:extLst>
          </p:nvPr>
        </p:nvGraphicFramePr>
        <p:xfrm>
          <a:off x="4706620" y="4757738"/>
          <a:ext cx="6845300" cy="1680051"/>
        </p:xfrm>
        <a:graphic>
          <a:graphicData uri="http://schemas.openxmlformats.org/drawingml/2006/table">
            <a:tbl>
              <a:tblPr>
                <a:tableStyleId>{5C22544A-7EE6-4342-B048-85BDC9FD1C3A}</a:tableStyleId>
              </a:tblPr>
              <a:tblGrid>
                <a:gridCol w="6845300">
                  <a:extLst>
                    <a:ext uri="{9D8B030D-6E8A-4147-A177-3AD203B41FA5}">
                      <a16:colId xmlns:a16="http://schemas.microsoft.com/office/drawing/2014/main" val="20000"/>
                    </a:ext>
                  </a:extLst>
                </a:gridCol>
              </a:tblGrid>
              <a:tr h="1680051">
                <a:tc>
                  <a:txBody>
                    <a:bodyPr/>
                    <a:lstStyle/>
                    <a:p>
                      <a:pPr algn="l" fontAlgn="ctr"/>
                      <a:r>
                        <a:rPr lang="en-US" sz="1800" u="none" strike="noStrike" dirty="0">
                          <a:solidFill>
                            <a:schemeClr val="tx1"/>
                          </a:solidFill>
                          <a:effectLst/>
                        </a:rPr>
                        <a:t>Most people move on to this stage as teenagers. At this point, their life has grown to include several different social circles and there is a need to pull it all together. When this happens, a person usually adopts some sort of all-encompassing belief system. However, at this stage, people tend to have a hard time seeing outside their box and don't recognize that they are "inside" a belief system. </a:t>
                      </a:r>
                      <a:endParaRPr lang="en-US" sz="1800" b="0" i="0" u="none" strike="noStrike" dirty="0">
                        <a:solidFill>
                          <a:schemeClr val="tx1"/>
                        </a:solidFill>
                        <a:effectLst/>
                        <a:latin typeface="Calibri" panose="020F0502020204030204" pitchFamily="34" charset="0"/>
                      </a:endParaRPr>
                    </a:p>
                  </a:txBody>
                  <a:tcPr marL="9525" marR="9525" marT="9525" marB="0" anchor="ctr">
                    <a:solidFill>
                      <a:schemeClr val="accent2"/>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14252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31136" y="329207"/>
            <a:ext cx="7729728" cy="1188720"/>
          </a:xfrm>
        </p:spPr>
        <p:txBody>
          <a:bodyPr/>
          <a:lstStyle/>
          <a:p>
            <a:r>
              <a:rPr lang="en-US" dirty="0"/>
              <a:t>Prominent Theories - Fowler</a:t>
            </a:r>
          </a:p>
        </p:txBody>
      </p:sp>
      <p:sp>
        <p:nvSpPr>
          <p:cNvPr id="8" name="Content Placeholder 7"/>
          <p:cNvSpPr>
            <a:spLocks noGrp="1"/>
          </p:cNvSpPr>
          <p:nvPr>
            <p:ph idx="1"/>
          </p:nvPr>
        </p:nvSpPr>
        <p:spPr>
          <a:xfrm>
            <a:off x="1607293" y="2601909"/>
            <a:ext cx="7729728" cy="3101983"/>
          </a:xfrm>
        </p:spPr>
        <p:txBody>
          <a:bodyPr>
            <a:normAutofit lnSpcReduction="10000"/>
          </a:bodyPr>
          <a:lstStyle/>
          <a:p>
            <a:pPr marL="457200" indent="-457200">
              <a:buFont typeface="+mj-lt"/>
              <a:buAutoNum type="arabicPeriod" startAt="4"/>
            </a:pPr>
            <a:r>
              <a:rPr lang="en-US" dirty="0" err="1">
                <a:solidFill>
                  <a:schemeClr val="bg1"/>
                </a:solidFill>
              </a:rPr>
              <a:t>Individuative</a:t>
            </a:r>
            <a:r>
              <a:rPr lang="en-US" dirty="0">
                <a:solidFill>
                  <a:schemeClr val="bg1"/>
                </a:solidFill>
              </a:rPr>
              <a:t>-Reflective</a:t>
            </a:r>
          </a:p>
          <a:p>
            <a:pPr marL="457200" indent="-457200">
              <a:buFont typeface="+mj-lt"/>
              <a:buAutoNum type="arabicPeriod" startAt="4"/>
            </a:pPr>
            <a:endParaRPr lang="en-US" dirty="0">
              <a:solidFill>
                <a:schemeClr val="bg1"/>
              </a:solidFill>
            </a:endParaRPr>
          </a:p>
          <a:p>
            <a:pPr marL="457200" indent="-457200">
              <a:buFont typeface="+mj-lt"/>
              <a:buAutoNum type="arabicPeriod" startAt="4"/>
            </a:pPr>
            <a:endParaRPr lang="en-US" dirty="0">
              <a:solidFill>
                <a:schemeClr val="bg1"/>
              </a:solidFill>
            </a:endParaRPr>
          </a:p>
          <a:p>
            <a:pPr marL="457200" indent="-457200">
              <a:buFont typeface="+mj-lt"/>
              <a:buAutoNum type="arabicPeriod" startAt="4"/>
            </a:pPr>
            <a:r>
              <a:rPr lang="en-US" dirty="0">
                <a:solidFill>
                  <a:schemeClr val="bg1"/>
                </a:solidFill>
              </a:rPr>
              <a:t>Conjunctive</a:t>
            </a:r>
          </a:p>
          <a:p>
            <a:pPr marL="457200" indent="-457200">
              <a:buFont typeface="+mj-lt"/>
              <a:buAutoNum type="arabicPeriod" startAt="4"/>
            </a:pPr>
            <a:endParaRPr lang="en-US" dirty="0">
              <a:solidFill>
                <a:schemeClr val="bg1"/>
              </a:solidFill>
            </a:endParaRPr>
          </a:p>
          <a:p>
            <a:pPr marL="457200" indent="-457200">
              <a:buFont typeface="+mj-lt"/>
              <a:buAutoNum type="arabicPeriod" startAt="4"/>
            </a:pPr>
            <a:endParaRPr lang="en-US" dirty="0">
              <a:solidFill>
                <a:schemeClr val="bg1"/>
              </a:solidFill>
            </a:endParaRPr>
          </a:p>
          <a:p>
            <a:pPr marL="457200" indent="-457200">
              <a:buFont typeface="+mj-lt"/>
              <a:buAutoNum type="arabicPeriod" startAt="4"/>
            </a:pPr>
            <a:endParaRPr lang="en-US" dirty="0">
              <a:solidFill>
                <a:schemeClr val="bg1"/>
              </a:solidFill>
            </a:endParaRPr>
          </a:p>
          <a:p>
            <a:pPr marL="457200" indent="-457200">
              <a:buFont typeface="+mj-lt"/>
              <a:buAutoNum type="arabicPeriod" startAt="4"/>
            </a:pPr>
            <a:r>
              <a:rPr lang="en-US" dirty="0">
                <a:solidFill>
                  <a:schemeClr val="bg1"/>
                </a:solidFill>
              </a:rPr>
              <a:t>Universalizing</a:t>
            </a:r>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727960468"/>
              </p:ext>
            </p:extLst>
          </p:nvPr>
        </p:nvGraphicFramePr>
        <p:xfrm>
          <a:off x="4828540" y="2052919"/>
          <a:ext cx="6327140" cy="1330362"/>
        </p:xfrm>
        <a:graphic>
          <a:graphicData uri="http://schemas.openxmlformats.org/drawingml/2006/table">
            <a:tbl>
              <a:tblPr>
                <a:tableStyleId>{5C22544A-7EE6-4342-B048-85BDC9FD1C3A}</a:tableStyleId>
              </a:tblPr>
              <a:tblGrid>
                <a:gridCol w="6327140">
                  <a:extLst>
                    <a:ext uri="{9D8B030D-6E8A-4147-A177-3AD203B41FA5}">
                      <a16:colId xmlns:a16="http://schemas.microsoft.com/office/drawing/2014/main" val="20000"/>
                    </a:ext>
                  </a:extLst>
                </a:gridCol>
              </a:tblGrid>
              <a:tr h="1330362">
                <a:tc>
                  <a:txBody>
                    <a:bodyPr/>
                    <a:lstStyle/>
                    <a:p>
                      <a:pPr algn="l" fontAlgn="ctr"/>
                      <a:r>
                        <a:rPr lang="en-US" sz="1600" u="none" strike="noStrike" dirty="0">
                          <a:effectLst/>
                        </a:rPr>
                        <a:t>This is the tough stage, often begun in young adulthood, when people start seeing outside the box and realizing that there are other "boxes". They begin to critically examine their beliefs on their own and often become disillusioned with their former faith. </a:t>
                      </a:r>
                      <a:endParaRPr lang="en-US" sz="1600" b="0" i="0" u="none" strike="noStrike" dirty="0">
                        <a:solidFill>
                          <a:srgbClr val="000000"/>
                        </a:solidFill>
                        <a:effectLst/>
                        <a:latin typeface="Calibri" panose="020F0502020204030204" pitchFamily="34" charset="0"/>
                      </a:endParaRPr>
                    </a:p>
                  </a:txBody>
                  <a:tcPr marL="9525" marR="9525" marT="9525" marB="0" anchor="ctr">
                    <a:solidFill>
                      <a:schemeClr val="accent2"/>
                    </a:solidFill>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004248054"/>
              </p:ext>
            </p:extLst>
          </p:nvPr>
        </p:nvGraphicFramePr>
        <p:xfrm>
          <a:off x="4828540" y="3383281"/>
          <a:ext cx="6327140" cy="1539239"/>
        </p:xfrm>
        <a:graphic>
          <a:graphicData uri="http://schemas.openxmlformats.org/drawingml/2006/table">
            <a:tbl>
              <a:tblPr>
                <a:tableStyleId>{5C22544A-7EE6-4342-B048-85BDC9FD1C3A}</a:tableStyleId>
              </a:tblPr>
              <a:tblGrid>
                <a:gridCol w="6327140">
                  <a:extLst>
                    <a:ext uri="{9D8B030D-6E8A-4147-A177-3AD203B41FA5}">
                      <a16:colId xmlns:a16="http://schemas.microsoft.com/office/drawing/2014/main" val="20000"/>
                    </a:ext>
                  </a:extLst>
                </a:gridCol>
              </a:tblGrid>
              <a:tr h="1539239">
                <a:tc>
                  <a:txBody>
                    <a:bodyPr/>
                    <a:lstStyle/>
                    <a:p>
                      <a:pPr algn="l" fontAlgn="ctr"/>
                      <a:r>
                        <a:rPr lang="en-US" sz="1600" u="none" strike="noStrike" dirty="0">
                          <a:effectLst/>
                        </a:rPr>
                        <a:t>It is rare for people to reach this stage before mid-life. This is the point when people begin to realize the limits of logic and start to accept the paradoxes in life. They begin to see life as a mystery and often return to sacred stories and symbols but this time without being stuck in a theological box.</a:t>
                      </a:r>
                      <a:endParaRPr lang="en-US" sz="1600" b="0" i="0" u="none" strike="noStrike" dirty="0">
                        <a:solidFill>
                          <a:srgbClr val="000000"/>
                        </a:solidFill>
                        <a:effectLst/>
                        <a:latin typeface="Calibri" panose="020F0502020204030204" pitchFamily="34" charset="0"/>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76541436"/>
              </p:ext>
            </p:extLst>
          </p:nvPr>
        </p:nvGraphicFramePr>
        <p:xfrm>
          <a:off x="4828540" y="4922520"/>
          <a:ext cx="6327140" cy="1325879"/>
        </p:xfrm>
        <a:graphic>
          <a:graphicData uri="http://schemas.openxmlformats.org/drawingml/2006/table">
            <a:tbl>
              <a:tblPr>
                <a:tableStyleId>{5C22544A-7EE6-4342-B048-85BDC9FD1C3A}</a:tableStyleId>
              </a:tblPr>
              <a:tblGrid>
                <a:gridCol w="6327140">
                  <a:extLst>
                    <a:ext uri="{9D8B030D-6E8A-4147-A177-3AD203B41FA5}">
                      <a16:colId xmlns:a16="http://schemas.microsoft.com/office/drawing/2014/main" val="20000"/>
                    </a:ext>
                  </a:extLst>
                </a:gridCol>
              </a:tblGrid>
              <a:tr h="1325879">
                <a:tc>
                  <a:txBody>
                    <a:bodyPr/>
                    <a:lstStyle/>
                    <a:p>
                      <a:pPr algn="l" fontAlgn="ctr"/>
                      <a:r>
                        <a:rPr lang="en-US" sz="1800" u="none" strike="noStrike" dirty="0">
                          <a:effectLst/>
                        </a:rPr>
                        <a:t>Few people reach this stage. Those who do live their lives to the full in service of others without any real worries or doubts.</a:t>
                      </a:r>
                      <a:endParaRPr lang="en-US" sz="1800" b="0" i="0" u="none" strike="noStrike" dirty="0">
                        <a:solidFill>
                          <a:srgbClr val="000000"/>
                        </a:solidFill>
                        <a:effectLst/>
                        <a:latin typeface="Calibri" panose="020F0502020204030204" pitchFamily="34" charset="0"/>
                      </a:endParaRPr>
                    </a:p>
                  </a:txBody>
                  <a:tcPr marL="9525" marR="9525" marT="9525" marB="0" anchor="ctr">
                    <a:solidFill>
                      <a:schemeClr val="accent2"/>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07765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31136" y="523613"/>
            <a:ext cx="7729728" cy="1188720"/>
          </a:xfrm>
        </p:spPr>
        <p:txBody>
          <a:bodyPr/>
          <a:lstStyle/>
          <a:p>
            <a:r>
              <a:rPr lang="en-US" dirty="0"/>
              <a:t>Prominent Theories - Peck</a:t>
            </a:r>
          </a:p>
        </p:txBody>
      </p:sp>
      <p:sp>
        <p:nvSpPr>
          <p:cNvPr id="8" name="Content Placeholder 7"/>
          <p:cNvSpPr>
            <a:spLocks noGrp="1"/>
          </p:cNvSpPr>
          <p:nvPr>
            <p:ph idx="1"/>
          </p:nvPr>
        </p:nvSpPr>
        <p:spPr/>
        <p:txBody>
          <a:bodyPr/>
          <a:lstStyle/>
          <a:p>
            <a:pPr marL="0" indent="0">
              <a:buNone/>
            </a:pPr>
            <a:endParaRPr lang="en-US" dirty="0"/>
          </a:p>
          <a:p>
            <a:endParaRPr lang="en-US" dirty="0"/>
          </a:p>
        </p:txBody>
      </p:sp>
      <p:sp>
        <p:nvSpPr>
          <p:cNvPr id="9" name="Content Placeholder 10"/>
          <p:cNvSpPr txBox="1">
            <a:spLocks/>
          </p:cNvSpPr>
          <p:nvPr/>
        </p:nvSpPr>
        <p:spPr>
          <a:xfrm>
            <a:off x="1103312" y="2547938"/>
            <a:ext cx="8641499" cy="3741738"/>
          </a:xfrm>
          <a:prstGeom prst="rect">
            <a:avLst/>
          </a:prstGeom>
        </p:spPr>
        <p:txBody>
          <a:bodyPr/>
          <a:lst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a:lstStyle>
          <a:p>
            <a:pPr marL="514350" indent="-514350">
              <a:buFont typeface="+mj-lt"/>
              <a:buAutoNum type="romanUcPeriod"/>
            </a:pPr>
            <a:r>
              <a:rPr lang="en-US" dirty="0">
                <a:solidFill>
                  <a:schemeClr val="bg1"/>
                </a:solidFill>
              </a:rPr>
              <a:t>Chaotic-Antisocial</a:t>
            </a:r>
          </a:p>
          <a:p>
            <a:pPr marL="914400" lvl="1" indent="-514350">
              <a:buFont typeface="+mj-lt"/>
              <a:buAutoNum type="romanUcPeriod"/>
            </a:pPr>
            <a:endParaRPr lang="en-US" dirty="0">
              <a:solidFill>
                <a:schemeClr val="bg1"/>
              </a:solidFill>
            </a:endParaRPr>
          </a:p>
          <a:p>
            <a:pPr marL="514350" indent="-514350">
              <a:buFont typeface="+mj-lt"/>
              <a:buAutoNum type="romanUcPeriod"/>
            </a:pPr>
            <a:endParaRPr lang="en-US" sz="800" dirty="0">
              <a:solidFill>
                <a:schemeClr val="bg1"/>
              </a:solidFill>
            </a:endParaRPr>
          </a:p>
          <a:p>
            <a:pPr marL="514350" indent="-514350">
              <a:buFont typeface="+mj-lt"/>
              <a:buAutoNum type="romanUcPeriod"/>
            </a:pPr>
            <a:r>
              <a:rPr lang="en-US" dirty="0">
                <a:solidFill>
                  <a:schemeClr val="bg1"/>
                </a:solidFill>
              </a:rPr>
              <a:t>Formal-Institutional</a:t>
            </a:r>
          </a:p>
          <a:p>
            <a:pPr marL="514350" indent="-514350">
              <a:buFont typeface="+mj-lt"/>
              <a:buAutoNum type="romanUcPeriod"/>
            </a:pPr>
            <a:endParaRPr lang="en-US" dirty="0">
              <a:solidFill>
                <a:schemeClr val="bg1"/>
              </a:solidFill>
            </a:endParaRPr>
          </a:p>
          <a:p>
            <a:pPr marL="514350" indent="-514350">
              <a:buFont typeface="+mj-lt"/>
              <a:buAutoNum type="romanUcPeriod"/>
            </a:pPr>
            <a:endParaRPr lang="en-US" sz="800" dirty="0">
              <a:solidFill>
                <a:schemeClr val="bg1"/>
              </a:solidFill>
            </a:endParaRPr>
          </a:p>
          <a:p>
            <a:pPr marL="514350" indent="-514350">
              <a:buFont typeface="+mj-lt"/>
              <a:buAutoNum type="romanUcPeriod"/>
            </a:pPr>
            <a:r>
              <a:rPr lang="en-US" dirty="0">
                <a:solidFill>
                  <a:schemeClr val="bg1"/>
                </a:solidFill>
              </a:rPr>
              <a:t>Skeptic-Individual</a:t>
            </a:r>
          </a:p>
          <a:p>
            <a:pPr marL="514350" indent="-514350">
              <a:buFont typeface="+mj-lt"/>
              <a:buAutoNum type="romanUcPeriod"/>
            </a:pPr>
            <a:endParaRPr lang="en-US" dirty="0">
              <a:solidFill>
                <a:schemeClr val="bg1"/>
              </a:solidFill>
            </a:endParaRPr>
          </a:p>
          <a:p>
            <a:pPr marL="514350" indent="-514350">
              <a:buFont typeface="+mj-lt"/>
              <a:buAutoNum type="romanUcPeriod"/>
            </a:pPr>
            <a:r>
              <a:rPr lang="en-US" dirty="0">
                <a:solidFill>
                  <a:schemeClr val="bg1"/>
                </a:solidFill>
              </a:rPr>
              <a:t>Mystic-Communal</a:t>
            </a:r>
          </a:p>
        </p:txBody>
      </p:sp>
      <p:graphicFrame>
        <p:nvGraphicFramePr>
          <p:cNvPr id="10" name="Table 9"/>
          <p:cNvGraphicFramePr>
            <a:graphicFrameLocks noGrp="1"/>
          </p:cNvGraphicFramePr>
          <p:nvPr>
            <p:extLst>
              <p:ext uri="{D42A27DB-BD31-4B8C-83A1-F6EECF244321}">
                <p14:modId xmlns:p14="http://schemas.microsoft.com/office/powerpoint/2010/main" val="2649474527"/>
              </p:ext>
            </p:extLst>
          </p:nvPr>
        </p:nvGraphicFramePr>
        <p:xfrm>
          <a:off x="4395360" y="2220558"/>
          <a:ext cx="6876542" cy="832485"/>
        </p:xfrm>
        <a:graphic>
          <a:graphicData uri="http://schemas.openxmlformats.org/drawingml/2006/table">
            <a:tbl>
              <a:tblPr>
                <a:tableStyleId>{5C22544A-7EE6-4342-B048-85BDC9FD1C3A}</a:tableStyleId>
              </a:tblPr>
              <a:tblGrid>
                <a:gridCol w="6876542">
                  <a:extLst>
                    <a:ext uri="{9D8B030D-6E8A-4147-A177-3AD203B41FA5}">
                      <a16:colId xmlns:a16="http://schemas.microsoft.com/office/drawing/2014/main" val="20000"/>
                    </a:ext>
                  </a:extLst>
                </a:gridCol>
              </a:tblGrid>
              <a:tr h="0">
                <a:tc>
                  <a:txBody>
                    <a:bodyPr/>
                    <a:lstStyle/>
                    <a:p>
                      <a:pPr algn="l" fontAlgn="ctr"/>
                      <a:r>
                        <a:rPr lang="en-US" sz="1800" u="none" strike="noStrike" dirty="0">
                          <a:solidFill>
                            <a:schemeClr val="bg1"/>
                          </a:solidFill>
                          <a:effectLst/>
                        </a:rPr>
                        <a:t>People stuck at this stage are usually self-centered and often find themselves in trouble due to their unprincipled living. If they do end up converting to the next stage, it often occurs in a very dramatic way.</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accent6">
                        <a:lumMod val="50000"/>
                      </a:schemeClr>
                    </a:solidFill>
                  </a:tcPr>
                </a:tc>
                <a:extLst>
                  <a:ext uri="{0D108BD9-81ED-4DB2-BD59-A6C34878D82A}">
                    <a16:rowId xmlns:a16="http://schemas.microsoft.com/office/drawing/2014/main" val="1000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105736485"/>
              </p:ext>
            </p:extLst>
          </p:nvPr>
        </p:nvGraphicFramePr>
        <p:xfrm>
          <a:off x="4395361" y="3210665"/>
          <a:ext cx="6876542" cy="873656"/>
        </p:xfrm>
        <a:graphic>
          <a:graphicData uri="http://schemas.openxmlformats.org/drawingml/2006/table">
            <a:tbl>
              <a:tblPr>
                <a:tableStyleId>{5C22544A-7EE6-4342-B048-85BDC9FD1C3A}</a:tableStyleId>
              </a:tblPr>
              <a:tblGrid>
                <a:gridCol w="6876542">
                  <a:extLst>
                    <a:ext uri="{9D8B030D-6E8A-4147-A177-3AD203B41FA5}">
                      <a16:colId xmlns:a16="http://schemas.microsoft.com/office/drawing/2014/main" val="20000"/>
                    </a:ext>
                  </a:extLst>
                </a:gridCol>
              </a:tblGrid>
              <a:tr h="873656">
                <a:tc>
                  <a:txBody>
                    <a:bodyPr/>
                    <a:lstStyle/>
                    <a:p>
                      <a:pPr algn="l" fontAlgn="ctr"/>
                      <a:r>
                        <a:rPr lang="en-US" sz="1800" u="none" strike="noStrike" dirty="0">
                          <a:solidFill>
                            <a:schemeClr val="bg1"/>
                          </a:solidFill>
                          <a:effectLst/>
                        </a:rPr>
                        <a:t>At this stage people rely on some sort of institution (such as a church) to give them stability. They become attached to the forms of their religion and bec</a:t>
                      </a:r>
                      <a:r>
                        <a:rPr lang="en-US" sz="1800" u="none" strike="noStrike" baseline="0" dirty="0">
                          <a:solidFill>
                            <a:schemeClr val="bg1"/>
                          </a:solidFill>
                          <a:effectLst/>
                        </a:rPr>
                        <a:t>ome</a:t>
                      </a:r>
                      <a:r>
                        <a:rPr lang="en-US" sz="1800" u="none" strike="noStrike" dirty="0">
                          <a:solidFill>
                            <a:schemeClr val="bg1"/>
                          </a:solidFill>
                          <a:effectLst/>
                        </a:rPr>
                        <a:t> extremely upset when these are called into question.</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accent6">
                        <a:lumMod val="75000"/>
                      </a:schemeClr>
                    </a:solidFill>
                  </a:tcPr>
                </a:tc>
                <a:extLst>
                  <a:ext uri="{0D108BD9-81ED-4DB2-BD59-A6C34878D82A}">
                    <a16:rowId xmlns:a16="http://schemas.microsoft.com/office/drawing/2014/main" val="10000"/>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107848166"/>
              </p:ext>
            </p:extLst>
          </p:nvPr>
        </p:nvGraphicFramePr>
        <p:xfrm>
          <a:off x="4395360" y="4206241"/>
          <a:ext cx="6876541" cy="1173479"/>
        </p:xfrm>
        <a:graphic>
          <a:graphicData uri="http://schemas.openxmlformats.org/drawingml/2006/table">
            <a:tbl>
              <a:tblPr>
                <a:tableStyleId>{5C22544A-7EE6-4342-B048-85BDC9FD1C3A}</a:tableStyleId>
              </a:tblPr>
              <a:tblGrid>
                <a:gridCol w="6876541">
                  <a:extLst>
                    <a:ext uri="{9D8B030D-6E8A-4147-A177-3AD203B41FA5}">
                      <a16:colId xmlns:a16="http://schemas.microsoft.com/office/drawing/2014/main" val="20000"/>
                    </a:ext>
                  </a:extLst>
                </a:gridCol>
              </a:tblGrid>
              <a:tr h="1173479">
                <a:tc>
                  <a:txBody>
                    <a:bodyPr/>
                    <a:lstStyle/>
                    <a:p>
                      <a:pPr algn="l" fontAlgn="ctr"/>
                      <a:r>
                        <a:rPr lang="en-US" sz="1800" u="none" strike="noStrike" dirty="0">
                          <a:solidFill>
                            <a:schemeClr val="bg1">
                              <a:lumMod val="85000"/>
                              <a:lumOff val="15000"/>
                            </a:schemeClr>
                          </a:solidFill>
                          <a:effectLst/>
                        </a:rPr>
                        <a:t>Those who break out of the previous stage usually do so when they start seriously questioning things on their own. A lot of the time, this stage ends up being very non-religious and some people stay in it permanently</a:t>
                      </a:r>
                      <a:endParaRPr lang="en-US" sz="1800" b="0" i="0" u="none" strike="noStrike" dirty="0">
                        <a:solidFill>
                          <a:schemeClr val="bg1">
                            <a:lumMod val="85000"/>
                            <a:lumOff val="15000"/>
                          </a:schemeClr>
                        </a:solidFill>
                        <a:effectLst/>
                        <a:latin typeface="Calibri" panose="020F0502020204030204" pitchFamily="34" charset="0"/>
                      </a:endParaRPr>
                    </a:p>
                  </a:txBody>
                  <a:tcPr marL="9525" marR="9525" marT="9525" marB="0" anchor="ctr">
                    <a:solidFill>
                      <a:schemeClr val="accent6">
                        <a:lumMod val="50000"/>
                      </a:schemeClr>
                    </a:solidFill>
                  </a:tcPr>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056495826"/>
              </p:ext>
            </p:extLst>
          </p:nvPr>
        </p:nvGraphicFramePr>
        <p:xfrm>
          <a:off x="4395361" y="5373371"/>
          <a:ext cx="6876540" cy="1243686"/>
        </p:xfrm>
        <a:graphic>
          <a:graphicData uri="http://schemas.openxmlformats.org/drawingml/2006/table">
            <a:tbl>
              <a:tblPr>
                <a:tableStyleId>{5C22544A-7EE6-4342-B048-85BDC9FD1C3A}</a:tableStyleId>
              </a:tblPr>
              <a:tblGrid>
                <a:gridCol w="6876540">
                  <a:extLst>
                    <a:ext uri="{9D8B030D-6E8A-4147-A177-3AD203B41FA5}">
                      <a16:colId xmlns:a16="http://schemas.microsoft.com/office/drawing/2014/main" val="20000"/>
                    </a:ext>
                  </a:extLst>
                </a:gridCol>
              </a:tblGrid>
              <a:tr h="1243686">
                <a:tc>
                  <a:txBody>
                    <a:bodyPr/>
                    <a:lstStyle/>
                    <a:p>
                      <a:pPr algn="l" fontAlgn="ctr"/>
                      <a:r>
                        <a:rPr lang="en-US" sz="1800" u="none" strike="noStrike" dirty="0">
                          <a:solidFill>
                            <a:schemeClr val="bg1"/>
                          </a:solidFill>
                          <a:effectLst/>
                        </a:rPr>
                        <a:t>People who reach this stage start to realize that there is truth to be found in both the previous two stages and that life can be paradoxical and full of mystery. Emphasis is placed more on community than on individual concerns.</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accent6">
                        <a:lumMod val="75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330795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Critique</a:t>
            </a:r>
          </a:p>
        </p:txBody>
      </p:sp>
      <p:sp>
        <p:nvSpPr>
          <p:cNvPr id="3" name="Content Placeholder 2"/>
          <p:cNvSpPr>
            <a:spLocks noGrp="1"/>
          </p:cNvSpPr>
          <p:nvPr>
            <p:ph idx="1"/>
          </p:nvPr>
        </p:nvSpPr>
        <p:spPr>
          <a:xfrm>
            <a:off x="2231135" y="2638044"/>
            <a:ext cx="8152117" cy="3955261"/>
          </a:xfrm>
        </p:spPr>
        <p:txBody>
          <a:bodyPr>
            <a:normAutofit lnSpcReduction="10000"/>
          </a:bodyPr>
          <a:lstStyle/>
          <a:p>
            <a:r>
              <a:rPr lang="en-US" sz="3200" b="1" dirty="0">
                <a:solidFill>
                  <a:schemeClr val="bg1"/>
                </a:solidFill>
              </a:rPr>
              <a:t>Simple Linear Design</a:t>
            </a:r>
          </a:p>
          <a:p>
            <a:pPr lvl="1"/>
            <a:r>
              <a:rPr lang="en-US" sz="2800" b="1" dirty="0">
                <a:solidFill>
                  <a:schemeClr val="bg1"/>
                </a:solidFill>
              </a:rPr>
              <a:t>Belief yields actions with no other factors</a:t>
            </a:r>
          </a:p>
          <a:p>
            <a:r>
              <a:rPr lang="en-US" sz="3200" b="1" dirty="0">
                <a:solidFill>
                  <a:schemeClr val="bg1"/>
                </a:solidFill>
              </a:rPr>
              <a:t>Unilateral Direction</a:t>
            </a:r>
          </a:p>
          <a:p>
            <a:pPr lvl="1"/>
            <a:r>
              <a:rPr lang="en-US" sz="2800" b="1" dirty="0">
                <a:solidFill>
                  <a:schemeClr val="bg1"/>
                </a:solidFill>
              </a:rPr>
              <a:t>Only moving forward or stagnation</a:t>
            </a:r>
          </a:p>
          <a:p>
            <a:r>
              <a:rPr lang="en-US" sz="3000" b="1" dirty="0">
                <a:solidFill>
                  <a:schemeClr val="bg1"/>
                </a:solidFill>
              </a:rPr>
              <a:t>Age-Graded Development</a:t>
            </a:r>
          </a:p>
          <a:p>
            <a:pPr lvl="1"/>
            <a:r>
              <a:rPr lang="en-US" sz="2800" b="1" dirty="0">
                <a:solidFill>
                  <a:schemeClr val="bg1"/>
                </a:solidFill>
              </a:rPr>
              <a:t>A purely developmental model does not leave sufficient room for spiritual development</a:t>
            </a:r>
          </a:p>
          <a:p>
            <a:endParaRPr lang="en-US" dirty="0"/>
          </a:p>
        </p:txBody>
      </p:sp>
    </p:spTree>
    <p:extLst>
      <p:ext uri="{BB962C8B-B14F-4D97-AF65-F5344CB8AC3E}">
        <p14:creationId xmlns:p14="http://schemas.microsoft.com/office/powerpoint/2010/main" val="3927921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11EC32-C3CE-29EC-7003-0879F272D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558" y="0"/>
            <a:ext cx="11766884" cy="6618872"/>
          </a:xfrm>
          <a:prstGeom prst="rect">
            <a:avLst/>
          </a:prstGeom>
        </p:spPr>
      </p:pic>
      <p:sp>
        <p:nvSpPr>
          <p:cNvPr id="2" name="TextBox 1">
            <a:extLst>
              <a:ext uri="{FF2B5EF4-FFF2-40B4-BE49-F238E27FC236}">
                <a16:creationId xmlns:a16="http://schemas.microsoft.com/office/drawing/2014/main" id="{0CCE4BE7-2A0D-DF45-B7ED-53701BE2049D}"/>
              </a:ext>
            </a:extLst>
          </p:cNvPr>
          <p:cNvSpPr txBox="1"/>
          <p:nvPr/>
        </p:nvSpPr>
        <p:spPr>
          <a:xfrm>
            <a:off x="212558" y="264695"/>
            <a:ext cx="3132221"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dirty="0"/>
              <a:t>Faith Identity States – Idea Map</a:t>
            </a:r>
          </a:p>
        </p:txBody>
      </p:sp>
    </p:spTree>
    <p:extLst>
      <p:ext uri="{BB962C8B-B14F-4D97-AF65-F5344CB8AC3E}">
        <p14:creationId xmlns:p14="http://schemas.microsoft.com/office/powerpoint/2010/main" val="704833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9EE76-64C4-D586-0261-8F769609D4DF}"/>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F050A25B-D4DD-35C8-7253-2E098D067EF6}"/>
              </a:ext>
            </a:extLst>
          </p:cNvPr>
          <p:cNvGrpSpPr/>
          <p:nvPr/>
        </p:nvGrpSpPr>
        <p:grpSpPr>
          <a:xfrm rot="8365835">
            <a:off x="434410" y="600341"/>
            <a:ext cx="5657317" cy="5657320"/>
            <a:chOff x="-2295972" y="634523"/>
            <a:chExt cx="5657317" cy="5657320"/>
          </a:xfrm>
        </p:grpSpPr>
        <p:sp>
          <p:nvSpPr>
            <p:cNvPr id="20" name="Freeform: Shape 19">
              <a:extLst>
                <a:ext uri="{FF2B5EF4-FFF2-40B4-BE49-F238E27FC236}">
                  <a16:creationId xmlns:a16="http://schemas.microsoft.com/office/drawing/2014/main" id="{A82B4ECC-A7B9-596F-4430-E3C68B1B88F7}"/>
                </a:ext>
              </a:extLst>
            </p:cNvPr>
            <p:cNvSpPr/>
            <p:nvPr/>
          </p:nvSpPr>
          <p:spPr>
            <a:xfrm>
              <a:off x="609602" y="634523"/>
              <a:ext cx="2743200" cy="2743200"/>
            </a:xfrm>
            <a:custGeom>
              <a:avLst/>
              <a:gdLst>
                <a:gd name="csX0" fmla="*/ 0 w 2743200"/>
                <a:gd name="csY0" fmla="*/ 0 h 2743200"/>
                <a:gd name="csX1" fmla="*/ 2743200 w 2743200"/>
                <a:gd name="csY1" fmla="*/ 274320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cubicBezTo>
                    <a:pt x="1515028" y="0"/>
                    <a:pt x="2743200" y="1228172"/>
                    <a:pt x="2743200" y="2743200"/>
                  </a:cubicBezTo>
                  <a:lnTo>
                    <a:pt x="0" y="2743200"/>
                  </a:lnTo>
                  <a:lnTo>
                    <a:pt x="0" y="0"/>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0A622BE9-61D5-484D-5F9D-2F93973A6AA2}"/>
                </a:ext>
              </a:extLst>
            </p:cNvPr>
            <p:cNvSpPr/>
            <p:nvPr/>
          </p:nvSpPr>
          <p:spPr>
            <a:xfrm>
              <a:off x="-2295972" y="3548643"/>
              <a:ext cx="2743200" cy="2743200"/>
            </a:xfrm>
            <a:custGeom>
              <a:avLst/>
              <a:gdLst>
                <a:gd name="csX0" fmla="*/ 0 w 2743200"/>
                <a:gd name="csY0" fmla="*/ 0 h 2743200"/>
                <a:gd name="csX1" fmla="*/ 2743200 w 2743200"/>
                <a:gd name="csY1" fmla="*/ 0 h 2743200"/>
                <a:gd name="csX2" fmla="*/ 274320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lnTo>
                    <a:pt x="2743200" y="2743200"/>
                  </a:lnTo>
                  <a:cubicBezTo>
                    <a:pt x="1228172" y="2743200"/>
                    <a:pt x="0" y="1515028"/>
                    <a:pt x="0" y="0"/>
                  </a:cubicBezTo>
                  <a:close/>
                </a:path>
              </a:pathLst>
            </a:cu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EFC528B-31D1-8A13-AF38-3DFC106790EC}"/>
                </a:ext>
              </a:extLst>
            </p:cNvPr>
            <p:cNvSpPr/>
            <p:nvPr/>
          </p:nvSpPr>
          <p:spPr>
            <a:xfrm>
              <a:off x="-2295972" y="634523"/>
              <a:ext cx="2743200" cy="2743200"/>
            </a:xfrm>
            <a:custGeom>
              <a:avLst/>
              <a:gdLst>
                <a:gd name="csX0" fmla="*/ 2743200 w 2743200"/>
                <a:gd name="csY0" fmla="*/ 0 h 2743200"/>
                <a:gd name="csX1" fmla="*/ 2743200 w 2743200"/>
                <a:gd name="csY1" fmla="*/ 2743200 h 2743200"/>
                <a:gd name="csX2" fmla="*/ 0 w 2743200"/>
                <a:gd name="csY2" fmla="*/ 2743200 h 2743200"/>
                <a:gd name="csX3" fmla="*/ 2743200 w 2743200"/>
                <a:gd name="csY3" fmla="*/ 0 h 2743200"/>
              </a:gdLst>
              <a:ahLst/>
              <a:cxnLst>
                <a:cxn ang="0">
                  <a:pos x="csX0" y="csY0"/>
                </a:cxn>
                <a:cxn ang="0">
                  <a:pos x="csX1" y="csY1"/>
                </a:cxn>
                <a:cxn ang="0">
                  <a:pos x="csX2" y="csY2"/>
                </a:cxn>
                <a:cxn ang="0">
                  <a:pos x="csX3" y="csY3"/>
                </a:cxn>
              </a:cxnLst>
              <a:rect l="l" t="t" r="r" b="b"/>
              <a:pathLst>
                <a:path w="2743200" h="2743200">
                  <a:moveTo>
                    <a:pt x="2743200" y="0"/>
                  </a:moveTo>
                  <a:lnTo>
                    <a:pt x="2743200" y="2743200"/>
                  </a:lnTo>
                  <a:lnTo>
                    <a:pt x="0" y="2743200"/>
                  </a:lnTo>
                  <a:cubicBezTo>
                    <a:pt x="0" y="1228172"/>
                    <a:pt x="1228172" y="0"/>
                    <a:pt x="2743200" y="0"/>
                  </a:cubicBezTo>
                  <a:close/>
                </a:path>
              </a:pathLst>
            </a:cu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DE00623-244F-238E-BEE0-9B18FACB141A}"/>
                </a:ext>
              </a:extLst>
            </p:cNvPr>
            <p:cNvSpPr/>
            <p:nvPr/>
          </p:nvSpPr>
          <p:spPr>
            <a:xfrm>
              <a:off x="618145" y="3548641"/>
              <a:ext cx="2743200" cy="2743200"/>
            </a:xfrm>
            <a:custGeom>
              <a:avLst/>
              <a:gdLst>
                <a:gd name="csX0" fmla="*/ 0 w 2743200"/>
                <a:gd name="csY0" fmla="*/ 0 h 2743200"/>
                <a:gd name="csX1" fmla="*/ 2743200 w 2743200"/>
                <a:gd name="csY1" fmla="*/ 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cubicBezTo>
                    <a:pt x="2743200" y="1515028"/>
                    <a:pt x="1515028" y="2743200"/>
                    <a:pt x="0" y="2743200"/>
                  </a:cubicBezTo>
                  <a:lnTo>
                    <a:pt x="0" y="0"/>
                  </a:lnTo>
                  <a:close/>
                </a:path>
              </a:pathLst>
            </a:cu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AFAD7E0B-F60E-031D-8693-BF540EA29D23}"/>
                </a:ext>
              </a:extLst>
            </p:cNvPr>
            <p:cNvPicPr>
              <a:picLocks noChangeAspect="1"/>
            </p:cNvPicPr>
            <p:nvPr/>
          </p:nvPicPr>
          <p:blipFill>
            <a:blip r:embed="rId2"/>
            <a:stretch>
              <a:fillRect/>
            </a:stretch>
          </p:blipFill>
          <p:spPr>
            <a:xfrm rot="18381974">
              <a:off x="561172" y="1008959"/>
              <a:ext cx="2539682" cy="2539682"/>
            </a:xfrm>
            <a:prstGeom prst="rect">
              <a:avLst/>
            </a:prstGeom>
          </p:spPr>
        </p:pic>
        <p:pic>
          <p:nvPicPr>
            <p:cNvPr id="24" name="Picture 23">
              <a:extLst>
                <a:ext uri="{FF2B5EF4-FFF2-40B4-BE49-F238E27FC236}">
                  <a16:creationId xmlns:a16="http://schemas.microsoft.com/office/drawing/2014/main" id="{053D9F36-D5AF-6B14-3DF4-A3F735A0BBA1}"/>
                </a:ext>
              </a:extLst>
            </p:cNvPr>
            <p:cNvPicPr>
              <a:picLocks noChangeAspect="1"/>
            </p:cNvPicPr>
            <p:nvPr/>
          </p:nvPicPr>
          <p:blipFill>
            <a:blip r:embed="rId3"/>
            <a:stretch>
              <a:fillRect/>
            </a:stretch>
          </p:blipFill>
          <p:spPr>
            <a:xfrm rot="2547106">
              <a:off x="860274" y="4011179"/>
              <a:ext cx="1677825" cy="1677825"/>
            </a:xfrm>
            <a:prstGeom prst="rect">
              <a:avLst/>
            </a:prstGeom>
          </p:spPr>
        </p:pic>
        <p:pic>
          <p:nvPicPr>
            <p:cNvPr id="26" name="Picture 25">
              <a:extLst>
                <a:ext uri="{FF2B5EF4-FFF2-40B4-BE49-F238E27FC236}">
                  <a16:creationId xmlns:a16="http://schemas.microsoft.com/office/drawing/2014/main" id="{2BC2C064-2051-9E38-72A3-2D8CAF648C92}"/>
                </a:ext>
              </a:extLst>
            </p:cNvPr>
            <p:cNvPicPr>
              <a:picLocks noChangeAspect="1"/>
            </p:cNvPicPr>
            <p:nvPr/>
          </p:nvPicPr>
          <p:blipFill>
            <a:blip r:embed="rId4"/>
            <a:stretch>
              <a:fillRect/>
            </a:stretch>
          </p:blipFill>
          <p:spPr>
            <a:xfrm rot="13148370">
              <a:off x="-1830245" y="1442498"/>
              <a:ext cx="1956429" cy="1956429"/>
            </a:xfrm>
            <a:prstGeom prst="rect">
              <a:avLst/>
            </a:prstGeom>
          </p:spPr>
        </p:pic>
        <p:pic>
          <p:nvPicPr>
            <p:cNvPr id="28" name="Picture 27">
              <a:extLst>
                <a:ext uri="{FF2B5EF4-FFF2-40B4-BE49-F238E27FC236}">
                  <a16:creationId xmlns:a16="http://schemas.microsoft.com/office/drawing/2014/main" id="{419C495B-BB6D-A4E7-9535-BA9F4BA32668}"/>
                </a:ext>
              </a:extLst>
            </p:cNvPr>
            <p:cNvPicPr>
              <a:picLocks noChangeAspect="1"/>
            </p:cNvPicPr>
            <p:nvPr/>
          </p:nvPicPr>
          <p:blipFill>
            <a:blip r:embed="rId5"/>
            <a:stretch>
              <a:fillRect/>
            </a:stretch>
          </p:blipFill>
          <p:spPr>
            <a:xfrm rot="7873251">
              <a:off x="-1737089" y="3698752"/>
              <a:ext cx="1956429" cy="1956429"/>
            </a:xfrm>
            <a:prstGeom prst="rect">
              <a:avLst/>
            </a:prstGeom>
          </p:spPr>
        </p:pic>
      </p:grpSp>
      <p:sp>
        <p:nvSpPr>
          <p:cNvPr id="2" name="Rectangle: Rounded Corners 1">
            <a:extLst>
              <a:ext uri="{FF2B5EF4-FFF2-40B4-BE49-F238E27FC236}">
                <a16:creationId xmlns:a16="http://schemas.microsoft.com/office/drawing/2014/main" id="{8D58BBFF-E3F5-44C1-AC6C-C353945D3718}"/>
              </a:ext>
            </a:extLst>
          </p:cNvPr>
          <p:cNvSpPr/>
          <p:nvPr/>
        </p:nvSpPr>
        <p:spPr>
          <a:xfrm>
            <a:off x="6804991" y="2890991"/>
            <a:ext cx="4697896" cy="1076017"/>
          </a:xfrm>
          <a:prstGeom prst="roundRect">
            <a:avLst/>
          </a:prstGeom>
          <a:solidFill>
            <a:srgbClr val="7030A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dirty="0"/>
              <a:t>Faith Identity States</a:t>
            </a:r>
          </a:p>
        </p:txBody>
      </p:sp>
    </p:spTree>
    <p:extLst>
      <p:ext uri="{BB962C8B-B14F-4D97-AF65-F5344CB8AC3E}">
        <p14:creationId xmlns:p14="http://schemas.microsoft.com/office/powerpoint/2010/main" val="3515398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FA372-2C83-B960-CD58-E4287E70EF8E}"/>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2859B6-6EFF-0764-5297-D8FF7739DBB8}"/>
              </a:ext>
            </a:extLst>
          </p:cNvPr>
          <p:cNvSpPr/>
          <p:nvPr/>
        </p:nvSpPr>
        <p:spPr>
          <a:xfrm>
            <a:off x="2285831" y="6098313"/>
            <a:ext cx="9736289" cy="646331"/>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77843D85-DB4B-D16A-8E3F-20BB55485E85}"/>
              </a:ext>
            </a:extLst>
          </p:cNvPr>
          <p:cNvGrpSpPr/>
          <p:nvPr/>
        </p:nvGrpSpPr>
        <p:grpSpPr>
          <a:xfrm rot="8365835">
            <a:off x="-2835261" y="600341"/>
            <a:ext cx="5657317" cy="5657320"/>
            <a:chOff x="-2295972" y="634523"/>
            <a:chExt cx="5657317" cy="5657320"/>
          </a:xfrm>
        </p:grpSpPr>
        <p:sp>
          <p:nvSpPr>
            <p:cNvPr id="20" name="Freeform: Shape 19">
              <a:extLst>
                <a:ext uri="{FF2B5EF4-FFF2-40B4-BE49-F238E27FC236}">
                  <a16:creationId xmlns:a16="http://schemas.microsoft.com/office/drawing/2014/main" id="{515A2F4E-9665-8ECE-BAA8-922A439C3F90}"/>
                </a:ext>
              </a:extLst>
            </p:cNvPr>
            <p:cNvSpPr/>
            <p:nvPr/>
          </p:nvSpPr>
          <p:spPr>
            <a:xfrm>
              <a:off x="609602" y="634523"/>
              <a:ext cx="2743200" cy="2743200"/>
            </a:xfrm>
            <a:custGeom>
              <a:avLst/>
              <a:gdLst>
                <a:gd name="csX0" fmla="*/ 0 w 2743200"/>
                <a:gd name="csY0" fmla="*/ 0 h 2743200"/>
                <a:gd name="csX1" fmla="*/ 2743200 w 2743200"/>
                <a:gd name="csY1" fmla="*/ 274320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cubicBezTo>
                    <a:pt x="1515028" y="0"/>
                    <a:pt x="2743200" y="1228172"/>
                    <a:pt x="2743200" y="2743200"/>
                  </a:cubicBezTo>
                  <a:lnTo>
                    <a:pt x="0" y="2743200"/>
                  </a:lnTo>
                  <a:lnTo>
                    <a:pt x="0" y="0"/>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D7B97007-52EB-BF75-8B84-0FE453105BD7}"/>
                </a:ext>
              </a:extLst>
            </p:cNvPr>
            <p:cNvSpPr/>
            <p:nvPr/>
          </p:nvSpPr>
          <p:spPr>
            <a:xfrm>
              <a:off x="-2295972" y="3548643"/>
              <a:ext cx="2743200" cy="2743200"/>
            </a:xfrm>
            <a:custGeom>
              <a:avLst/>
              <a:gdLst>
                <a:gd name="csX0" fmla="*/ 0 w 2743200"/>
                <a:gd name="csY0" fmla="*/ 0 h 2743200"/>
                <a:gd name="csX1" fmla="*/ 2743200 w 2743200"/>
                <a:gd name="csY1" fmla="*/ 0 h 2743200"/>
                <a:gd name="csX2" fmla="*/ 274320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lnTo>
                    <a:pt x="2743200" y="2743200"/>
                  </a:lnTo>
                  <a:cubicBezTo>
                    <a:pt x="1228172" y="2743200"/>
                    <a:pt x="0" y="1515028"/>
                    <a:pt x="0" y="0"/>
                  </a:cubicBezTo>
                  <a:close/>
                </a:path>
              </a:pathLst>
            </a:cu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246E62-32D2-86D5-DA9C-BAB6F943F99A}"/>
                </a:ext>
              </a:extLst>
            </p:cNvPr>
            <p:cNvSpPr/>
            <p:nvPr/>
          </p:nvSpPr>
          <p:spPr>
            <a:xfrm>
              <a:off x="-2295972" y="634523"/>
              <a:ext cx="2743200" cy="2743200"/>
            </a:xfrm>
            <a:custGeom>
              <a:avLst/>
              <a:gdLst>
                <a:gd name="csX0" fmla="*/ 2743200 w 2743200"/>
                <a:gd name="csY0" fmla="*/ 0 h 2743200"/>
                <a:gd name="csX1" fmla="*/ 2743200 w 2743200"/>
                <a:gd name="csY1" fmla="*/ 2743200 h 2743200"/>
                <a:gd name="csX2" fmla="*/ 0 w 2743200"/>
                <a:gd name="csY2" fmla="*/ 2743200 h 2743200"/>
                <a:gd name="csX3" fmla="*/ 2743200 w 2743200"/>
                <a:gd name="csY3" fmla="*/ 0 h 2743200"/>
              </a:gdLst>
              <a:ahLst/>
              <a:cxnLst>
                <a:cxn ang="0">
                  <a:pos x="csX0" y="csY0"/>
                </a:cxn>
                <a:cxn ang="0">
                  <a:pos x="csX1" y="csY1"/>
                </a:cxn>
                <a:cxn ang="0">
                  <a:pos x="csX2" y="csY2"/>
                </a:cxn>
                <a:cxn ang="0">
                  <a:pos x="csX3" y="csY3"/>
                </a:cxn>
              </a:cxnLst>
              <a:rect l="l" t="t" r="r" b="b"/>
              <a:pathLst>
                <a:path w="2743200" h="2743200">
                  <a:moveTo>
                    <a:pt x="2743200" y="0"/>
                  </a:moveTo>
                  <a:lnTo>
                    <a:pt x="2743200" y="2743200"/>
                  </a:lnTo>
                  <a:lnTo>
                    <a:pt x="0" y="2743200"/>
                  </a:lnTo>
                  <a:cubicBezTo>
                    <a:pt x="0" y="1228172"/>
                    <a:pt x="1228172" y="0"/>
                    <a:pt x="2743200" y="0"/>
                  </a:cubicBezTo>
                  <a:close/>
                </a:path>
              </a:pathLst>
            </a:cu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7A37E1E5-9E6F-7E4D-ABD7-D54ED54275A4}"/>
                </a:ext>
              </a:extLst>
            </p:cNvPr>
            <p:cNvSpPr/>
            <p:nvPr/>
          </p:nvSpPr>
          <p:spPr>
            <a:xfrm>
              <a:off x="618145" y="3548641"/>
              <a:ext cx="2743200" cy="2743200"/>
            </a:xfrm>
            <a:custGeom>
              <a:avLst/>
              <a:gdLst>
                <a:gd name="csX0" fmla="*/ 0 w 2743200"/>
                <a:gd name="csY0" fmla="*/ 0 h 2743200"/>
                <a:gd name="csX1" fmla="*/ 2743200 w 2743200"/>
                <a:gd name="csY1" fmla="*/ 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cubicBezTo>
                    <a:pt x="2743200" y="1515028"/>
                    <a:pt x="1515028" y="2743200"/>
                    <a:pt x="0" y="2743200"/>
                  </a:cubicBezTo>
                  <a:lnTo>
                    <a:pt x="0" y="0"/>
                  </a:lnTo>
                  <a:close/>
                </a:path>
              </a:pathLst>
            </a:cu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2E12D05D-768E-6917-F555-06FD2DBB31A5}"/>
                </a:ext>
              </a:extLst>
            </p:cNvPr>
            <p:cNvPicPr>
              <a:picLocks noChangeAspect="1"/>
            </p:cNvPicPr>
            <p:nvPr/>
          </p:nvPicPr>
          <p:blipFill>
            <a:blip r:embed="rId2"/>
            <a:stretch>
              <a:fillRect/>
            </a:stretch>
          </p:blipFill>
          <p:spPr>
            <a:xfrm rot="18381974">
              <a:off x="561172" y="1008959"/>
              <a:ext cx="2539682" cy="2539682"/>
            </a:xfrm>
            <a:prstGeom prst="rect">
              <a:avLst/>
            </a:prstGeom>
          </p:spPr>
        </p:pic>
        <p:pic>
          <p:nvPicPr>
            <p:cNvPr id="24" name="Picture 23">
              <a:extLst>
                <a:ext uri="{FF2B5EF4-FFF2-40B4-BE49-F238E27FC236}">
                  <a16:creationId xmlns:a16="http://schemas.microsoft.com/office/drawing/2014/main" id="{6D99B786-1749-C87C-90D0-0A22EFE4165A}"/>
                </a:ext>
              </a:extLst>
            </p:cNvPr>
            <p:cNvPicPr>
              <a:picLocks noChangeAspect="1"/>
            </p:cNvPicPr>
            <p:nvPr/>
          </p:nvPicPr>
          <p:blipFill>
            <a:blip r:embed="rId3"/>
            <a:stretch>
              <a:fillRect/>
            </a:stretch>
          </p:blipFill>
          <p:spPr>
            <a:xfrm rot="2547106">
              <a:off x="860274" y="4011179"/>
              <a:ext cx="1677825" cy="1677825"/>
            </a:xfrm>
            <a:prstGeom prst="rect">
              <a:avLst/>
            </a:prstGeom>
          </p:spPr>
        </p:pic>
        <p:pic>
          <p:nvPicPr>
            <p:cNvPr id="26" name="Picture 25">
              <a:extLst>
                <a:ext uri="{FF2B5EF4-FFF2-40B4-BE49-F238E27FC236}">
                  <a16:creationId xmlns:a16="http://schemas.microsoft.com/office/drawing/2014/main" id="{6C5F51F1-079D-7641-4BE3-EB5DD8CDCD4F}"/>
                </a:ext>
              </a:extLst>
            </p:cNvPr>
            <p:cNvPicPr>
              <a:picLocks noChangeAspect="1"/>
            </p:cNvPicPr>
            <p:nvPr/>
          </p:nvPicPr>
          <p:blipFill>
            <a:blip r:embed="rId4"/>
            <a:stretch>
              <a:fillRect/>
            </a:stretch>
          </p:blipFill>
          <p:spPr>
            <a:xfrm rot="13148370">
              <a:off x="-1830245" y="1442498"/>
              <a:ext cx="1956429" cy="1956429"/>
            </a:xfrm>
            <a:prstGeom prst="rect">
              <a:avLst/>
            </a:prstGeom>
          </p:spPr>
        </p:pic>
        <p:pic>
          <p:nvPicPr>
            <p:cNvPr id="28" name="Picture 27">
              <a:extLst>
                <a:ext uri="{FF2B5EF4-FFF2-40B4-BE49-F238E27FC236}">
                  <a16:creationId xmlns:a16="http://schemas.microsoft.com/office/drawing/2014/main" id="{030AD1C4-5FE3-986A-C2AF-43391C43D811}"/>
                </a:ext>
              </a:extLst>
            </p:cNvPr>
            <p:cNvPicPr>
              <a:picLocks noChangeAspect="1"/>
            </p:cNvPicPr>
            <p:nvPr/>
          </p:nvPicPr>
          <p:blipFill>
            <a:blip r:embed="rId5"/>
            <a:stretch>
              <a:fillRect/>
            </a:stretch>
          </p:blipFill>
          <p:spPr>
            <a:xfrm rot="7873251">
              <a:off x="-1737089" y="3698752"/>
              <a:ext cx="1956429" cy="1956429"/>
            </a:xfrm>
            <a:prstGeom prst="rect">
              <a:avLst/>
            </a:prstGeom>
          </p:spPr>
        </p:pic>
      </p:grpSp>
      <p:sp>
        <p:nvSpPr>
          <p:cNvPr id="2" name="TextBox 1">
            <a:extLst>
              <a:ext uri="{FF2B5EF4-FFF2-40B4-BE49-F238E27FC236}">
                <a16:creationId xmlns:a16="http://schemas.microsoft.com/office/drawing/2014/main" id="{F4AD7FD2-7C23-6BD1-1D41-B219A1E45D56}"/>
              </a:ext>
            </a:extLst>
          </p:cNvPr>
          <p:cNvSpPr txBox="1"/>
          <p:nvPr/>
        </p:nvSpPr>
        <p:spPr>
          <a:xfrm>
            <a:off x="3132959" y="2553601"/>
            <a:ext cx="2915479" cy="1446550"/>
          </a:xfrm>
          <a:prstGeom prst="rect">
            <a:avLst/>
          </a:prstGeom>
          <a:noFill/>
        </p:spPr>
        <p:txBody>
          <a:bodyPr wrap="square" rtlCol="0">
            <a:spAutoFit/>
          </a:bodyPr>
          <a:lstStyle/>
          <a:p>
            <a:pPr algn="ctr"/>
            <a:r>
              <a:rPr lang="en-US" sz="4400" b="1" dirty="0">
                <a:solidFill>
                  <a:schemeClr val="bg1"/>
                </a:solidFill>
              </a:rPr>
              <a:t>Apathetic Faith</a:t>
            </a:r>
          </a:p>
        </p:txBody>
      </p:sp>
      <p:sp>
        <p:nvSpPr>
          <p:cNvPr id="3" name="TextBox 2">
            <a:extLst>
              <a:ext uri="{FF2B5EF4-FFF2-40B4-BE49-F238E27FC236}">
                <a16:creationId xmlns:a16="http://schemas.microsoft.com/office/drawing/2014/main" id="{831D9AAA-DEEC-66E5-3C56-BDA0C77B2C24}"/>
              </a:ext>
            </a:extLst>
          </p:cNvPr>
          <p:cNvSpPr txBox="1"/>
          <p:nvPr/>
        </p:nvSpPr>
        <p:spPr>
          <a:xfrm>
            <a:off x="6705600" y="2168236"/>
            <a:ext cx="4038600" cy="1938992"/>
          </a:xfrm>
          <a:prstGeom prst="rect">
            <a:avLst/>
          </a:prstGeom>
          <a:noFill/>
        </p:spPr>
        <p:txBody>
          <a:bodyPr wrap="square" rtlCol="0">
            <a:spAutoFit/>
          </a:bodyPr>
          <a:lstStyle/>
          <a:p>
            <a:r>
              <a:rPr lang="en-US" sz="2400" b="1" dirty="0">
                <a:solidFill>
                  <a:schemeClr val="bg1"/>
                </a:solidFill>
              </a:rPr>
              <a:t>Low Exploration</a:t>
            </a:r>
          </a:p>
          <a:p>
            <a:r>
              <a:rPr lang="en-US" sz="2400" b="1" dirty="0">
                <a:solidFill>
                  <a:schemeClr val="bg1"/>
                </a:solidFill>
              </a:rPr>
              <a:t>Low Commitment</a:t>
            </a:r>
          </a:p>
          <a:p>
            <a:endParaRPr lang="en-US" sz="2400" dirty="0">
              <a:solidFill>
                <a:schemeClr val="bg1"/>
              </a:solidFill>
            </a:endParaRPr>
          </a:p>
          <a:p>
            <a:r>
              <a:rPr lang="en-US" sz="2400" dirty="0">
                <a:solidFill>
                  <a:schemeClr val="bg1"/>
                </a:solidFill>
              </a:rPr>
              <a:t>This individual is not currently concerned with things of faith.</a:t>
            </a:r>
          </a:p>
        </p:txBody>
      </p:sp>
      <p:sp>
        <p:nvSpPr>
          <p:cNvPr id="4" name="TextBox 3">
            <a:extLst>
              <a:ext uri="{FF2B5EF4-FFF2-40B4-BE49-F238E27FC236}">
                <a16:creationId xmlns:a16="http://schemas.microsoft.com/office/drawing/2014/main" id="{86B0718E-088C-A9BF-EB20-325AF4659BA3}"/>
              </a:ext>
            </a:extLst>
          </p:cNvPr>
          <p:cNvSpPr txBox="1"/>
          <p:nvPr/>
        </p:nvSpPr>
        <p:spPr>
          <a:xfrm>
            <a:off x="2285831" y="6098313"/>
            <a:ext cx="9736289" cy="646331"/>
          </a:xfrm>
          <a:prstGeom prst="rect">
            <a:avLst/>
          </a:prstGeom>
          <a:noFill/>
        </p:spPr>
        <p:txBody>
          <a:bodyPr wrap="square" rtlCol="0">
            <a:spAutoFit/>
          </a:bodyPr>
          <a:lstStyle/>
          <a:p>
            <a:r>
              <a:rPr lang="en-US" b="1" i="0" dirty="0">
                <a:solidFill>
                  <a:schemeClr val="bg1"/>
                </a:solidFill>
                <a:effectLst/>
                <a:latin typeface="system-ui"/>
              </a:rPr>
              <a:t>And as he sowed, some seed fell along the path, and the birds came and devoured it.</a:t>
            </a:r>
          </a:p>
          <a:p>
            <a:pPr algn="r"/>
            <a:r>
              <a:rPr lang="en-US" b="1" dirty="0">
                <a:solidFill>
                  <a:schemeClr val="bg1"/>
                </a:solidFill>
                <a:latin typeface="system-ui"/>
              </a:rPr>
              <a:t>Mark 4:4</a:t>
            </a:r>
            <a:endParaRPr lang="en-US" b="1" dirty="0">
              <a:solidFill>
                <a:schemeClr val="bg1"/>
              </a:solidFill>
            </a:endParaRPr>
          </a:p>
        </p:txBody>
      </p:sp>
    </p:spTree>
    <p:extLst>
      <p:ext uri="{BB962C8B-B14F-4D97-AF65-F5344CB8AC3E}">
        <p14:creationId xmlns:p14="http://schemas.microsoft.com/office/powerpoint/2010/main" val="125057781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B0CE7-BB83-65AD-45F5-021101108B90}"/>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A957996F-0B7C-028C-B0BF-6EFAC175FE65}"/>
              </a:ext>
            </a:extLst>
          </p:cNvPr>
          <p:cNvSpPr/>
          <p:nvPr/>
        </p:nvSpPr>
        <p:spPr>
          <a:xfrm>
            <a:off x="2079706" y="5618319"/>
            <a:ext cx="9736289" cy="1141759"/>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CAE977B9-E7B7-4235-CF1F-648DCC50A64F}"/>
              </a:ext>
            </a:extLst>
          </p:cNvPr>
          <p:cNvGrpSpPr/>
          <p:nvPr/>
        </p:nvGrpSpPr>
        <p:grpSpPr>
          <a:xfrm rot="3157705">
            <a:off x="-2835261" y="600341"/>
            <a:ext cx="5657317" cy="5657320"/>
            <a:chOff x="-2295972" y="634523"/>
            <a:chExt cx="5657317" cy="5657320"/>
          </a:xfrm>
        </p:grpSpPr>
        <p:sp>
          <p:nvSpPr>
            <p:cNvPr id="20" name="Freeform: Shape 19">
              <a:extLst>
                <a:ext uri="{FF2B5EF4-FFF2-40B4-BE49-F238E27FC236}">
                  <a16:creationId xmlns:a16="http://schemas.microsoft.com/office/drawing/2014/main" id="{FD6E5667-B489-BAD0-C20C-1931AB245B75}"/>
                </a:ext>
              </a:extLst>
            </p:cNvPr>
            <p:cNvSpPr/>
            <p:nvPr/>
          </p:nvSpPr>
          <p:spPr>
            <a:xfrm>
              <a:off x="609602" y="634523"/>
              <a:ext cx="2743200" cy="2743200"/>
            </a:xfrm>
            <a:custGeom>
              <a:avLst/>
              <a:gdLst>
                <a:gd name="csX0" fmla="*/ 0 w 2743200"/>
                <a:gd name="csY0" fmla="*/ 0 h 2743200"/>
                <a:gd name="csX1" fmla="*/ 2743200 w 2743200"/>
                <a:gd name="csY1" fmla="*/ 274320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cubicBezTo>
                    <a:pt x="1515028" y="0"/>
                    <a:pt x="2743200" y="1228172"/>
                    <a:pt x="2743200" y="2743200"/>
                  </a:cubicBezTo>
                  <a:lnTo>
                    <a:pt x="0" y="2743200"/>
                  </a:lnTo>
                  <a:lnTo>
                    <a:pt x="0" y="0"/>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2570D6FE-DF2B-23C6-D374-D2633579F658}"/>
                </a:ext>
              </a:extLst>
            </p:cNvPr>
            <p:cNvSpPr/>
            <p:nvPr/>
          </p:nvSpPr>
          <p:spPr>
            <a:xfrm>
              <a:off x="-2295972" y="3548643"/>
              <a:ext cx="2743200" cy="2743200"/>
            </a:xfrm>
            <a:custGeom>
              <a:avLst/>
              <a:gdLst>
                <a:gd name="csX0" fmla="*/ 0 w 2743200"/>
                <a:gd name="csY0" fmla="*/ 0 h 2743200"/>
                <a:gd name="csX1" fmla="*/ 2743200 w 2743200"/>
                <a:gd name="csY1" fmla="*/ 0 h 2743200"/>
                <a:gd name="csX2" fmla="*/ 274320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lnTo>
                    <a:pt x="2743200" y="2743200"/>
                  </a:lnTo>
                  <a:cubicBezTo>
                    <a:pt x="1228172" y="2743200"/>
                    <a:pt x="0" y="1515028"/>
                    <a:pt x="0" y="0"/>
                  </a:cubicBezTo>
                  <a:close/>
                </a:path>
              </a:pathLst>
            </a:cu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27B50372-0AB1-9458-4FA9-880F8BDC64CE}"/>
                </a:ext>
              </a:extLst>
            </p:cNvPr>
            <p:cNvSpPr/>
            <p:nvPr/>
          </p:nvSpPr>
          <p:spPr>
            <a:xfrm>
              <a:off x="-2295972" y="634523"/>
              <a:ext cx="2743200" cy="2743200"/>
            </a:xfrm>
            <a:custGeom>
              <a:avLst/>
              <a:gdLst>
                <a:gd name="csX0" fmla="*/ 2743200 w 2743200"/>
                <a:gd name="csY0" fmla="*/ 0 h 2743200"/>
                <a:gd name="csX1" fmla="*/ 2743200 w 2743200"/>
                <a:gd name="csY1" fmla="*/ 2743200 h 2743200"/>
                <a:gd name="csX2" fmla="*/ 0 w 2743200"/>
                <a:gd name="csY2" fmla="*/ 2743200 h 2743200"/>
                <a:gd name="csX3" fmla="*/ 2743200 w 2743200"/>
                <a:gd name="csY3" fmla="*/ 0 h 2743200"/>
              </a:gdLst>
              <a:ahLst/>
              <a:cxnLst>
                <a:cxn ang="0">
                  <a:pos x="csX0" y="csY0"/>
                </a:cxn>
                <a:cxn ang="0">
                  <a:pos x="csX1" y="csY1"/>
                </a:cxn>
                <a:cxn ang="0">
                  <a:pos x="csX2" y="csY2"/>
                </a:cxn>
                <a:cxn ang="0">
                  <a:pos x="csX3" y="csY3"/>
                </a:cxn>
              </a:cxnLst>
              <a:rect l="l" t="t" r="r" b="b"/>
              <a:pathLst>
                <a:path w="2743200" h="2743200">
                  <a:moveTo>
                    <a:pt x="2743200" y="0"/>
                  </a:moveTo>
                  <a:lnTo>
                    <a:pt x="2743200" y="2743200"/>
                  </a:lnTo>
                  <a:lnTo>
                    <a:pt x="0" y="2743200"/>
                  </a:lnTo>
                  <a:cubicBezTo>
                    <a:pt x="0" y="1228172"/>
                    <a:pt x="1228172" y="0"/>
                    <a:pt x="2743200" y="0"/>
                  </a:cubicBezTo>
                  <a:close/>
                </a:path>
              </a:pathLst>
            </a:cu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ADCE082-1DC0-6C5E-7210-12316DAA85DD}"/>
                </a:ext>
              </a:extLst>
            </p:cNvPr>
            <p:cNvSpPr/>
            <p:nvPr/>
          </p:nvSpPr>
          <p:spPr>
            <a:xfrm>
              <a:off x="618145" y="3548641"/>
              <a:ext cx="2743200" cy="2743200"/>
            </a:xfrm>
            <a:custGeom>
              <a:avLst/>
              <a:gdLst>
                <a:gd name="csX0" fmla="*/ 0 w 2743200"/>
                <a:gd name="csY0" fmla="*/ 0 h 2743200"/>
                <a:gd name="csX1" fmla="*/ 2743200 w 2743200"/>
                <a:gd name="csY1" fmla="*/ 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cubicBezTo>
                    <a:pt x="2743200" y="1515028"/>
                    <a:pt x="1515028" y="2743200"/>
                    <a:pt x="0" y="2743200"/>
                  </a:cubicBezTo>
                  <a:lnTo>
                    <a:pt x="0" y="0"/>
                  </a:lnTo>
                  <a:close/>
                </a:path>
              </a:pathLst>
            </a:cu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EC51476F-9F48-06BF-77BA-B49C0532D4A6}"/>
                </a:ext>
              </a:extLst>
            </p:cNvPr>
            <p:cNvPicPr>
              <a:picLocks noChangeAspect="1"/>
            </p:cNvPicPr>
            <p:nvPr/>
          </p:nvPicPr>
          <p:blipFill>
            <a:blip r:embed="rId2"/>
            <a:stretch>
              <a:fillRect/>
            </a:stretch>
          </p:blipFill>
          <p:spPr>
            <a:xfrm rot="18381974">
              <a:off x="561172" y="1008959"/>
              <a:ext cx="2539682" cy="2539682"/>
            </a:xfrm>
            <a:prstGeom prst="rect">
              <a:avLst/>
            </a:prstGeom>
          </p:spPr>
        </p:pic>
        <p:pic>
          <p:nvPicPr>
            <p:cNvPr id="24" name="Picture 23">
              <a:extLst>
                <a:ext uri="{FF2B5EF4-FFF2-40B4-BE49-F238E27FC236}">
                  <a16:creationId xmlns:a16="http://schemas.microsoft.com/office/drawing/2014/main" id="{4F0BBF0A-1B77-792E-C97B-EA943836EF8D}"/>
                </a:ext>
              </a:extLst>
            </p:cNvPr>
            <p:cNvPicPr>
              <a:picLocks noChangeAspect="1"/>
            </p:cNvPicPr>
            <p:nvPr/>
          </p:nvPicPr>
          <p:blipFill>
            <a:blip r:embed="rId3"/>
            <a:stretch>
              <a:fillRect/>
            </a:stretch>
          </p:blipFill>
          <p:spPr>
            <a:xfrm rot="2547106">
              <a:off x="860274" y="4011179"/>
              <a:ext cx="1677825" cy="1677825"/>
            </a:xfrm>
            <a:prstGeom prst="rect">
              <a:avLst/>
            </a:prstGeom>
          </p:spPr>
        </p:pic>
        <p:pic>
          <p:nvPicPr>
            <p:cNvPr id="26" name="Picture 25">
              <a:extLst>
                <a:ext uri="{FF2B5EF4-FFF2-40B4-BE49-F238E27FC236}">
                  <a16:creationId xmlns:a16="http://schemas.microsoft.com/office/drawing/2014/main" id="{F348E0C4-DC5D-2C28-4B39-22C62B7450E0}"/>
                </a:ext>
              </a:extLst>
            </p:cNvPr>
            <p:cNvPicPr>
              <a:picLocks noChangeAspect="1"/>
            </p:cNvPicPr>
            <p:nvPr/>
          </p:nvPicPr>
          <p:blipFill>
            <a:blip r:embed="rId4"/>
            <a:stretch>
              <a:fillRect/>
            </a:stretch>
          </p:blipFill>
          <p:spPr>
            <a:xfrm rot="13148370">
              <a:off x="-1830245" y="1442498"/>
              <a:ext cx="1956429" cy="1956429"/>
            </a:xfrm>
            <a:prstGeom prst="rect">
              <a:avLst/>
            </a:prstGeom>
          </p:spPr>
        </p:pic>
        <p:pic>
          <p:nvPicPr>
            <p:cNvPr id="28" name="Picture 27">
              <a:extLst>
                <a:ext uri="{FF2B5EF4-FFF2-40B4-BE49-F238E27FC236}">
                  <a16:creationId xmlns:a16="http://schemas.microsoft.com/office/drawing/2014/main" id="{0EF2FB3C-500F-BF08-D102-47A2053D294C}"/>
                </a:ext>
              </a:extLst>
            </p:cNvPr>
            <p:cNvPicPr>
              <a:picLocks noChangeAspect="1"/>
            </p:cNvPicPr>
            <p:nvPr/>
          </p:nvPicPr>
          <p:blipFill>
            <a:blip r:embed="rId5"/>
            <a:stretch>
              <a:fillRect/>
            </a:stretch>
          </p:blipFill>
          <p:spPr>
            <a:xfrm rot="7873251">
              <a:off x="-1737089" y="3698752"/>
              <a:ext cx="1956429" cy="1956429"/>
            </a:xfrm>
            <a:prstGeom prst="rect">
              <a:avLst/>
            </a:prstGeom>
          </p:spPr>
        </p:pic>
      </p:grpSp>
      <p:sp>
        <p:nvSpPr>
          <p:cNvPr id="6" name="TextBox 5">
            <a:extLst>
              <a:ext uri="{FF2B5EF4-FFF2-40B4-BE49-F238E27FC236}">
                <a16:creationId xmlns:a16="http://schemas.microsoft.com/office/drawing/2014/main" id="{EF1E8611-BDF0-6956-A333-70D62A2F8700}"/>
              </a:ext>
            </a:extLst>
          </p:cNvPr>
          <p:cNvSpPr txBox="1"/>
          <p:nvPr/>
        </p:nvSpPr>
        <p:spPr>
          <a:xfrm>
            <a:off x="3132959" y="2553601"/>
            <a:ext cx="2915479" cy="1446550"/>
          </a:xfrm>
          <a:prstGeom prst="rect">
            <a:avLst/>
          </a:prstGeom>
          <a:noFill/>
        </p:spPr>
        <p:txBody>
          <a:bodyPr wrap="square" rtlCol="0">
            <a:spAutoFit/>
          </a:bodyPr>
          <a:lstStyle/>
          <a:p>
            <a:pPr algn="ctr"/>
            <a:r>
              <a:rPr lang="en-US" sz="4400" b="1" dirty="0">
                <a:solidFill>
                  <a:schemeClr val="bg1"/>
                </a:solidFill>
              </a:rPr>
              <a:t>Assumed Faith</a:t>
            </a:r>
          </a:p>
        </p:txBody>
      </p:sp>
      <p:sp>
        <p:nvSpPr>
          <p:cNvPr id="7" name="TextBox 6">
            <a:extLst>
              <a:ext uri="{FF2B5EF4-FFF2-40B4-BE49-F238E27FC236}">
                <a16:creationId xmlns:a16="http://schemas.microsoft.com/office/drawing/2014/main" id="{3DAC53BB-5522-2AD4-D0BD-F7832FAC3C8A}"/>
              </a:ext>
            </a:extLst>
          </p:cNvPr>
          <p:cNvSpPr txBox="1"/>
          <p:nvPr/>
        </p:nvSpPr>
        <p:spPr>
          <a:xfrm>
            <a:off x="6705600" y="2168236"/>
            <a:ext cx="4038600" cy="2308324"/>
          </a:xfrm>
          <a:prstGeom prst="rect">
            <a:avLst/>
          </a:prstGeom>
          <a:noFill/>
        </p:spPr>
        <p:txBody>
          <a:bodyPr wrap="square" rtlCol="0">
            <a:spAutoFit/>
          </a:bodyPr>
          <a:lstStyle/>
          <a:p>
            <a:r>
              <a:rPr lang="en-US" sz="2400" b="1" dirty="0">
                <a:solidFill>
                  <a:schemeClr val="bg1"/>
                </a:solidFill>
              </a:rPr>
              <a:t>Low Exploration</a:t>
            </a:r>
          </a:p>
          <a:p>
            <a:r>
              <a:rPr lang="en-US" sz="2400" b="1" dirty="0">
                <a:solidFill>
                  <a:schemeClr val="bg1"/>
                </a:solidFill>
              </a:rPr>
              <a:t>Stronger Commitment</a:t>
            </a:r>
          </a:p>
          <a:p>
            <a:endParaRPr lang="en-US" sz="2400" dirty="0">
              <a:solidFill>
                <a:schemeClr val="bg1"/>
              </a:solidFill>
            </a:endParaRPr>
          </a:p>
          <a:p>
            <a:r>
              <a:rPr lang="en-US" sz="2400" dirty="0">
                <a:solidFill>
                  <a:schemeClr val="bg1"/>
                </a:solidFill>
              </a:rPr>
              <a:t>This individual has not experienced challenges to their beliefs.</a:t>
            </a:r>
          </a:p>
        </p:txBody>
      </p:sp>
      <p:sp>
        <p:nvSpPr>
          <p:cNvPr id="8" name="TextBox 7">
            <a:extLst>
              <a:ext uri="{FF2B5EF4-FFF2-40B4-BE49-F238E27FC236}">
                <a16:creationId xmlns:a16="http://schemas.microsoft.com/office/drawing/2014/main" id="{C53804B5-1BA4-426B-2D2F-47F67735A67E}"/>
              </a:ext>
            </a:extLst>
          </p:cNvPr>
          <p:cNvSpPr txBox="1"/>
          <p:nvPr/>
        </p:nvSpPr>
        <p:spPr>
          <a:xfrm>
            <a:off x="2079706" y="5618319"/>
            <a:ext cx="9736289" cy="1200329"/>
          </a:xfrm>
          <a:prstGeom prst="rect">
            <a:avLst/>
          </a:prstGeom>
          <a:noFill/>
        </p:spPr>
        <p:txBody>
          <a:bodyPr wrap="square" rtlCol="0">
            <a:spAutoFit/>
          </a:bodyPr>
          <a:lstStyle/>
          <a:p>
            <a:r>
              <a:rPr lang="en-US" b="1" i="0" dirty="0">
                <a:solidFill>
                  <a:schemeClr val="bg1"/>
                </a:solidFill>
                <a:effectLst/>
                <a:latin typeface="system-ui"/>
              </a:rPr>
              <a:t>Other seed fell on rocky ground, where it did not have much soil, and immediately it sprang up, since it had no depth of soil. </a:t>
            </a:r>
            <a:r>
              <a:rPr lang="en-US" b="1" i="0" baseline="30000" dirty="0">
                <a:solidFill>
                  <a:schemeClr val="bg1"/>
                </a:solidFill>
                <a:effectLst/>
                <a:latin typeface="system-ui"/>
              </a:rPr>
              <a:t>6 </a:t>
            </a:r>
            <a:r>
              <a:rPr lang="en-US" b="1" i="0" dirty="0">
                <a:solidFill>
                  <a:schemeClr val="bg1"/>
                </a:solidFill>
                <a:effectLst/>
                <a:latin typeface="system-ui"/>
              </a:rPr>
              <a:t>And when the sun rose, it was scorched, and since it had no root, it withered away.</a:t>
            </a:r>
          </a:p>
          <a:p>
            <a:pPr algn="r"/>
            <a:r>
              <a:rPr lang="en-US" b="1" dirty="0">
                <a:solidFill>
                  <a:schemeClr val="bg1"/>
                </a:solidFill>
                <a:latin typeface="system-ui"/>
              </a:rPr>
              <a:t>Mark 4:5-6</a:t>
            </a:r>
            <a:endParaRPr lang="en-US" b="1" dirty="0">
              <a:solidFill>
                <a:schemeClr val="bg1"/>
              </a:solidFill>
            </a:endParaRPr>
          </a:p>
        </p:txBody>
      </p:sp>
    </p:spTree>
    <p:extLst>
      <p:ext uri="{BB962C8B-B14F-4D97-AF65-F5344CB8AC3E}">
        <p14:creationId xmlns:p14="http://schemas.microsoft.com/office/powerpoint/2010/main" val="37451363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00158-3179-392A-7020-A7F444E9597E}"/>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5B5F8562-32D5-8991-B03D-5EC685C8E450}"/>
              </a:ext>
            </a:extLst>
          </p:cNvPr>
          <p:cNvGrpSpPr/>
          <p:nvPr/>
        </p:nvGrpSpPr>
        <p:grpSpPr>
          <a:xfrm rot="18990205">
            <a:off x="-2835261" y="600341"/>
            <a:ext cx="5657317" cy="5657320"/>
            <a:chOff x="-2295972" y="634523"/>
            <a:chExt cx="5657317" cy="5657320"/>
          </a:xfrm>
        </p:grpSpPr>
        <p:sp>
          <p:nvSpPr>
            <p:cNvPr id="20" name="Freeform: Shape 19">
              <a:extLst>
                <a:ext uri="{FF2B5EF4-FFF2-40B4-BE49-F238E27FC236}">
                  <a16:creationId xmlns:a16="http://schemas.microsoft.com/office/drawing/2014/main" id="{91748420-91D7-B11F-F66B-B56179134848}"/>
                </a:ext>
              </a:extLst>
            </p:cNvPr>
            <p:cNvSpPr/>
            <p:nvPr/>
          </p:nvSpPr>
          <p:spPr>
            <a:xfrm>
              <a:off x="609602" y="634523"/>
              <a:ext cx="2743200" cy="2743200"/>
            </a:xfrm>
            <a:custGeom>
              <a:avLst/>
              <a:gdLst>
                <a:gd name="csX0" fmla="*/ 0 w 2743200"/>
                <a:gd name="csY0" fmla="*/ 0 h 2743200"/>
                <a:gd name="csX1" fmla="*/ 2743200 w 2743200"/>
                <a:gd name="csY1" fmla="*/ 274320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cubicBezTo>
                    <a:pt x="1515028" y="0"/>
                    <a:pt x="2743200" y="1228172"/>
                    <a:pt x="2743200" y="2743200"/>
                  </a:cubicBezTo>
                  <a:lnTo>
                    <a:pt x="0" y="2743200"/>
                  </a:lnTo>
                  <a:lnTo>
                    <a:pt x="0" y="0"/>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4DD09997-347D-8C5B-D73D-F48AA2FC8E0D}"/>
                </a:ext>
              </a:extLst>
            </p:cNvPr>
            <p:cNvSpPr/>
            <p:nvPr/>
          </p:nvSpPr>
          <p:spPr>
            <a:xfrm>
              <a:off x="-2295972" y="3548643"/>
              <a:ext cx="2743200" cy="2743200"/>
            </a:xfrm>
            <a:custGeom>
              <a:avLst/>
              <a:gdLst>
                <a:gd name="csX0" fmla="*/ 0 w 2743200"/>
                <a:gd name="csY0" fmla="*/ 0 h 2743200"/>
                <a:gd name="csX1" fmla="*/ 2743200 w 2743200"/>
                <a:gd name="csY1" fmla="*/ 0 h 2743200"/>
                <a:gd name="csX2" fmla="*/ 274320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lnTo>
                    <a:pt x="2743200" y="2743200"/>
                  </a:lnTo>
                  <a:cubicBezTo>
                    <a:pt x="1228172" y="2743200"/>
                    <a:pt x="0" y="1515028"/>
                    <a:pt x="0" y="0"/>
                  </a:cubicBezTo>
                  <a:close/>
                </a:path>
              </a:pathLst>
            </a:cu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2994B693-12FF-9287-FA61-82306007A0E0}"/>
                </a:ext>
              </a:extLst>
            </p:cNvPr>
            <p:cNvSpPr/>
            <p:nvPr/>
          </p:nvSpPr>
          <p:spPr>
            <a:xfrm>
              <a:off x="-2295972" y="634523"/>
              <a:ext cx="2743200" cy="2743200"/>
            </a:xfrm>
            <a:custGeom>
              <a:avLst/>
              <a:gdLst>
                <a:gd name="csX0" fmla="*/ 2743200 w 2743200"/>
                <a:gd name="csY0" fmla="*/ 0 h 2743200"/>
                <a:gd name="csX1" fmla="*/ 2743200 w 2743200"/>
                <a:gd name="csY1" fmla="*/ 2743200 h 2743200"/>
                <a:gd name="csX2" fmla="*/ 0 w 2743200"/>
                <a:gd name="csY2" fmla="*/ 2743200 h 2743200"/>
                <a:gd name="csX3" fmla="*/ 2743200 w 2743200"/>
                <a:gd name="csY3" fmla="*/ 0 h 2743200"/>
              </a:gdLst>
              <a:ahLst/>
              <a:cxnLst>
                <a:cxn ang="0">
                  <a:pos x="csX0" y="csY0"/>
                </a:cxn>
                <a:cxn ang="0">
                  <a:pos x="csX1" y="csY1"/>
                </a:cxn>
                <a:cxn ang="0">
                  <a:pos x="csX2" y="csY2"/>
                </a:cxn>
                <a:cxn ang="0">
                  <a:pos x="csX3" y="csY3"/>
                </a:cxn>
              </a:cxnLst>
              <a:rect l="l" t="t" r="r" b="b"/>
              <a:pathLst>
                <a:path w="2743200" h="2743200">
                  <a:moveTo>
                    <a:pt x="2743200" y="0"/>
                  </a:moveTo>
                  <a:lnTo>
                    <a:pt x="2743200" y="2743200"/>
                  </a:lnTo>
                  <a:lnTo>
                    <a:pt x="0" y="2743200"/>
                  </a:lnTo>
                  <a:cubicBezTo>
                    <a:pt x="0" y="1228172"/>
                    <a:pt x="1228172" y="0"/>
                    <a:pt x="2743200" y="0"/>
                  </a:cubicBezTo>
                  <a:close/>
                </a:path>
              </a:pathLst>
            </a:cu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1541F905-B525-4894-F927-4A1240671775}"/>
                </a:ext>
              </a:extLst>
            </p:cNvPr>
            <p:cNvSpPr/>
            <p:nvPr/>
          </p:nvSpPr>
          <p:spPr>
            <a:xfrm>
              <a:off x="618145" y="3548641"/>
              <a:ext cx="2743200" cy="2743200"/>
            </a:xfrm>
            <a:custGeom>
              <a:avLst/>
              <a:gdLst>
                <a:gd name="csX0" fmla="*/ 0 w 2743200"/>
                <a:gd name="csY0" fmla="*/ 0 h 2743200"/>
                <a:gd name="csX1" fmla="*/ 2743200 w 2743200"/>
                <a:gd name="csY1" fmla="*/ 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cubicBezTo>
                    <a:pt x="2743200" y="1515028"/>
                    <a:pt x="1515028" y="2743200"/>
                    <a:pt x="0" y="2743200"/>
                  </a:cubicBezTo>
                  <a:lnTo>
                    <a:pt x="0" y="0"/>
                  </a:lnTo>
                  <a:close/>
                </a:path>
              </a:pathLst>
            </a:cu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24F01D90-2D8A-9759-D073-34B44793AF37}"/>
                </a:ext>
              </a:extLst>
            </p:cNvPr>
            <p:cNvPicPr>
              <a:picLocks noChangeAspect="1"/>
            </p:cNvPicPr>
            <p:nvPr/>
          </p:nvPicPr>
          <p:blipFill>
            <a:blip r:embed="rId2"/>
            <a:stretch>
              <a:fillRect/>
            </a:stretch>
          </p:blipFill>
          <p:spPr>
            <a:xfrm rot="18381974">
              <a:off x="561172" y="1008959"/>
              <a:ext cx="2539682" cy="2539682"/>
            </a:xfrm>
            <a:prstGeom prst="rect">
              <a:avLst/>
            </a:prstGeom>
          </p:spPr>
        </p:pic>
        <p:pic>
          <p:nvPicPr>
            <p:cNvPr id="24" name="Picture 23">
              <a:extLst>
                <a:ext uri="{FF2B5EF4-FFF2-40B4-BE49-F238E27FC236}">
                  <a16:creationId xmlns:a16="http://schemas.microsoft.com/office/drawing/2014/main" id="{9826BD2F-3564-AFE6-6F3E-0D751CB08E2F}"/>
                </a:ext>
              </a:extLst>
            </p:cNvPr>
            <p:cNvPicPr>
              <a:picLocks noChangeAspect="1"/>
            </p:cNvPicPr>
            <p:nvPr/>
          </p:nvPicPr>
          <p:blipFill>
            <a:blip r:embed="rId3"/>
            <a:stretch>
              <a:fillRect/>
            </a:stretch>
          </p:blipFill>
          <p:spPr>
            <a:xfrm rot="2547106">
              <a:off x="860274" y="4011179"/>
              <a:ext cx="1677825" cy="1677825"/>
            </a:xfrm>
            <a:prstGeom prst="rect">
              <a:avLst/>
            </a:prstGeom>
          </p:spPr>
        </p:pic>
        <p:pic>
          <p:nvPicPr>
            <p:cNvPr id="26" name="Picture 25">
              <a:extLst>
                <a:ext uri="{FF2B5EF4-FFF2-40B4-BE49-F238E27FC236}">
                  <a16:creationId xmlns:a16="http://schemas.microsoft.com/office/drawing/2014/main" id="{C87FFE21-8CF4-9982-6C35-5DCBD5AEDDBE}"/>
                </a:ext>
              </a:extLst>
            </p:cNvPr>
            <p:cNvPicPr>
              <a:picLocks noChangeAspect="1"/>
            </p:cNvPicPr>
            <p:nvPr/>
          </p:nvPicPr>
          <p:blipFill>
            <a:blip r:embed="rId4"/>
            <a:stretch>
              <a:fillRect/>
            </a:stretch>
          </p:blipFill>
          <p:spPr>
            <a:xfrm rot="13148370">
              <a:off x="-1830245" y="1442498"/>
              <a:ext cx="1956429" cy="1956429"/>
            </a:xfrm>
            <a:prstGeom prst="rect">
              <a:avLst/>
            </a:prstGeom>
          </p:spPr>
        </p:pic>
        <p:pic>
          <p:nvPicPr>
            <p:cNvPr id="28" name="Picture 27">
              <a:extLst>
                <a:ext uri="{FF2B5EF4-FFF2-40B4-BE49-F238E27FC236}">
                  <a16:creationId xmlns:a16="http://schemas.microsoft.com/office/drawing/2014/main" id="{925ECA2C-C874-E519-E93C-CAE25D76BBEB}"/>
                </a:ext>
              </a:extLst>
            </p:cNvPr>
            <p:cNvPicPr>
              <a:picLocks noChangeAspect="1"/>
            </p:cNvPicPr>
            <p:nvPr/>
          </p:nvPicPr>
          <p:blipFill>
            <a:blip r:embed="rId5"/>
            <a:stretch>
              <a:fillRect/>
            </a:stretch>
          </p:blipFill>
          <p:spPr>
            <a:xfrm rot="7873251">
              <a:off x="-1737089" y="3698752"/>
              <a:ext cx="1956429" cy="1956429"/>
            </a:xfrm>
            <a:prstGeom prst="rect">
              <a:avLst/>
            </a:prstGeom>
          </p:spPr>
        </p:pic>
      </p:grpSp>
      <p:sp>
        <p:nvSpPr>
          <p:cNvPr id="2" name="TextBox 1">
            <a:extLst>
              <a:ext uri="{FF2B5EF4-FFF2-40B4-BE49-F238E27FC236}">
                <a16:creationId xmlns:a16="http://schemas.microsoft.com/office/drawing/2014/main" id="{23E42429-1920-5AF5-9754-AA7EAEBB132D}"/>
              </a:ext>
            </a:extLst>
          </p:cNvPr>
          <p:cNvSpPr txBox="1"/>
          <p:nvPr/>
        </p:nvSpPr>
        <p:spPr>
          <a:xfrm>
            <a:off x="3132959" y="2553601"/>
            <a:ext cx="2915479" cy="1446550"/>
          </a:xfrm>
          <a:prstGeom prst="rect">
            <a:avLst/>
          </a:prstGeom>
          <a:noFill/>
        </p:spPr>
        <p:txBody>
          <a:bodyPr wrap="square" rtlCol="0">
            <a:spAutoFit/>
          </a:bodyPr>
          <a:lstStyle/>
          <a:p>
            <a:pPr algn="ctr"/>
            <a:r>
              <a:rPr lang="en-US" sz="4400" b="1" dirty="0">
                <a:solidFill>
                  <a:schemeClr val="bg1"/>
                </a:solidFill>
              </a:rPr>
              <a:t>Arrested Faith</a:t>
            </a:r>
          </a:p>
        </p:txBody>
      </p:sp>
      <p:sp>
        <p:nvSpPr>
          <p:cNvPr id="3" name="TextBox 2">
            <a:extLst>
              <a:ext uri="{FF2B5EF4-FFF2-40B4-BE49-F238E27FC236}">
                <a16:creationId xmlns:a16="http://schemas.microsoft.com/office/drawing/2014/main" id="{D17EE6EA-1B2F-855B-E0F6-AA8FEB24CEA3}"/>
              </a:ext>
            </a:extLst>
          </p:cNvPr>
          <p:cNvSpPr txBox="1"/>
          <p:nvPr/>
        </p:nvSpPr>
        <p:spPr>
          <a:xfrm>
            <a:off x="6705600" y="2168236"/>
            <a:ext cx="4038600" cy="2677656"/>
          </a:xfrm>
          <a:prstGeom prst="rect">
            <a:avLst/>
          </a:prstGeom>
          <a:noFill/>
        </p:spPr>
        <p:txBody>
          <a:bodyPr wrap="square" rtlCol="0">
            <a:spAutoFit/>
          </a:bodyPr>
          <a:lstStyle/>
          <a:p>
            <a:r>
              <a:rPr lang="en-US" sz="2400" b="1" dirty="0">
                <a:solidFill>
                  <a:schemeClr val="bg1"/>
                </a:solidFill>
              </a:rPr>
              <a:t>High Exploration</a:t>
            </a:r>
          </a:p>
          <a:p>
            <a:r>
              <a:rPr lang="en-US" sz="2400" b="1" dirty="0">
                <a:solidFill>
                  <a:schemeClr val="bg1"/>
                </a:solidFill>
              </a:rPr>
              <a:t>Reduced Commitment</a:t>
            </a:r>
          </a:p>
          <a:p>
            <a:endParaRPr lang="en-US" sz="2400" dirty="0">
              <a:solidFill>
                <a:schemeClr val="bg1"/>
              </a:solidFill>
            </a:endParaRPr>
          </a:p>
          <a:p>
            <a:r>
              <a:rPr lang="en-US" sz="2400" dirty="0">
                <a:solidFill>
                  <a:schemeClr val="bg1"/>
                </a:solidFill>
              </a:rPr>
              <a:t>This individual is struggling with prior held beliefs. They are actively exploring alternatives.</a:t>
            </a:r>
          </a:p>
        </p:txBody>
      </p:sp>
      <p:sp>
        <p:nvSpPr>
          <p:cNvPr id="6" name="Rectangle: Rounded Corners 5">
            <a:extLst>
              <a:ext uri="{FF2B5EF4-FFF2-40B4-BE49-F238E27FC236}">
                <a16:creationId xmlns:a16="http://schemas.microsoft.com/office/drawing/2014/main" id="{4AC4343C-D42E-EEBF-C200-F141E1399E73}"/>
              </a:ext>
            </a:extLst>
          </p:cNvPr>
          <p:cNvSpPr/>
          <p:nvPr/>
        </p:nvSpPr>
        <p:spPr>
          <a:xfrm>
            <a:off x="2349870" y="6009905"/>
            <a:ext cx="9736289" cy="697686"/>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B7D0054-C3B8-E99A-0A58-BE3EC675C98F}"/>
              </a:ext>
            </a:extLst>
          </p:cNvPr>
          <p:cNvSpPr txBox="1"/>
          <p:nvPr/>
        </p:nvSpPr>
        <p:spPr>
          <a:xfrm>
            <a:off x="2349870" y="6009905"/>
            <a:ext cx="9736289" cy="646331"/>
          </a:xfrm>
          <a:prstGeom prst="rect">
            <a:avLst/>
          </a:prstGeom>
          <a:noFill/>
        </p:spPr>
        <p:txBody>
          <a:bodyPr wrap="square" rtlCol="0">
            <a:spAutoFit/>
          </a:bodyPr>
          <a:lstStyle/>
          <a:p>
            <a:r>
              <a:rPr lang="en-US" b="1" i="0" dirty="0">
                <a:solidFill>
                  <a:schemeClr val="bg1"/>
                </a:solidFill>
                <a:effectLst/>
                <a:latin typeface="system-ui"/>
              </a:rPr>
              <a:t>Other seed fell among thorns, and the thorns grew up and choked it, and it yielded no grain.</a:t>
            </a:r>
            <a:endParaRPr lang="en-US" b="1" dirty="0">
              <a:solidFill>
                <a:schemeClr val="bg1"/>
              </a:solidFill>
              <a:latin typeface="system-ui"/>
            </a:endParaRPr>
          </a:p>
          <a:p>
            <a:pPr algn="r"/>
            <a:r>
              <a:rPr lang="en-US" b="1" dirty="0">
                <a:solidFill>
                  <a:schemeClr val="bg1"/>
                </a:solidFill>
                <a:latin typeface="system-ui"/>
              </a:rPr>
              <a:t>Mark 4:7</a:t>
            </a:r>
            <a:endParaRPr lang="en-US" b="1" dirty="0">
              <a:solidFill>
                <a:schemeClr val="bg1"/>
              </a:solidFill>
            </a:endParaRPr>
          </a:p>
        </p:txBody>
      </p:sp>
    </p:spTree>
    <p:extLst>
      <p:ext uri="{BB962C8B-B14F-4D97-AF65-F5344CB8AC3E}">
        <p14:creationId xmlns:p14="http://schemas.microsoft.com/office/powerpoint/2010/main" val="21182922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F80D8-8E52-200F-7014-D2B95DC3C3AD}"/>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18C35D70-1407-80A2-5E7F-B121A46DDCBD}"/>
              </a:ext>
            </a:extLst>
          </p:cNvPr>
          <p:cNvGrpSpPr/>
          <p:nvPr/>
        </p:nvGrpSpPr>
        <p:grpSpPr>
          <a:xfrm rot="13744178">
            <a:off x="-2835261" y="600341"/>
            <a:ext cx="5657317" cy="5657320"/>
            <a:chOff x="-2295972" y="634523"/>
            <a:chExt cx="5657317" cy="5657320"/>
          </a:xfrm>
        </p:grpSpPr>
        <p:sp>
          <p:nvSpPr>
            <p:cNvPr id="20" name="Freeform: Shape 19">
              <a:extLst>
                <a:ext uri="{FF2B5EF4-FFF2-40B4-BE49-F238E27FC236}">
                  <a16:creationId xmlns:a16="http://schemas.microsoft.com/office/drawing/2014/main" id="{FC0AB737-1079-22FE-43AD-9B474E0936FF}"/>
                </a:ext>
              </a:extLst>
            </p:cNvPr>
            <p:cNvSpPr/>
            <p:nvPr/>
          </p:nvSpPr>
          <p:spPr>
            <a:xfrm>
              <a:off x="609602" y="634523"/>
              <a:ext cx="2743200" cy="2743200"/>
            </a:xfrm>
            <a:custGeom>
              <a:avLst/>
              <a:gdLst>
                <a:gd name="csX0" fmla="*/ 0 w 2743200"/>
                <a:gd name="csY0" fmla="*/ 0 h 2743200"/>
                <a:gd name="csX1" fmla="*/ 2743200 w 2743200"/>
                <a:gd name="csY1" fmla="*/ 274320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cubicBezTo>
                    <a:pt x="1515028" y="0"/>
                    <a:pt x="2743200" y="1228172"/>
                    <a:pt x="2743200" y="2743200"/>
                  </a:cubicBezTo>
                  <a:lnTo>
                    <a:pt x="0" y="2743200"/>
                  </a:lnTo>
                  <a:lnTo>
                    <a:pt x="0" y="0"/>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D835C40A-993C-17D7-AFA3-EABED8F3C433}"/>
                </a:ext>
              </a:extLst>
            </p:cNvPr>
            <p:cNvSpPr/>
            <p:nvPr/>
          </p:nvSpPr>
          <p:spPr>
            <a:xfrm>
              <a:off x="-2295972" y="3548643"/>
              <a:ext cx="2743200" cy="2743200"/>
            </a:xfrm>
            <a:custGeom>
              <a:avLst/>
              <a:gdLst>
                <a:gd name="csX0" fmla="*/ 0 w 2743200"/>
                <a:gd name="csY0" fmla="*/ 0 h 2743200"/>
                <a:gd name="csX1" fmla="*/ 2743200 w 2743200"/>
                <a:gd name="csY1" fmla="*/ 0 h 2743200"/>
                <a:gd name="csX2" fmla="*/ 274320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lnTo>
                    <a:pt x="2743200" y="2743200"/>
                  </a:lnTo>
                  <a:cubicBezTo>
                    <a:pt x="1228172" y="2743200"/>
                    <a:pt x="0" y="1515028"/>
                    <a:pt x="0" y="0"/>
                  </a:cubicBezTo>
                  <a:close/>
                </a:path>
              </a:pathLst>
            </a:cu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4D3CD04-17AF-4E76-6131-77A24E64E1CE}"/>
                </a:ext>
              </a:extLst>
            </p:cNvPr>
            <p:cNvSpPr/>
            <p:nvPr/>
          </p:nvSpPr>
          <p:spPr>
            <a:xfrm>
              <a:off x="-2295972" y="634523"/>
              <a:ext cx="2743200" cy="2743200"/>
            </a:xfrm>
            <a:custGeom>
              <a:avLst/>
              <a:gdLst>
                <a:gd name="csX0" fmla="*/ 2743200 w 2743200"/>
                <a:gd name="csY0" fmla="*/ 0 h 2743200"/>
                <a:gd name="csX1" fmla="*/ 2743200 w 2743200"/>
                <a:gd name="csY1" fmla="*/ 2743200 h 2743200"/>
                <a:gd name="csX2" fmla="*/ 0 w 2743200"/>
                <a:gd name="csY2" fmla="*/ 2743200 h 2743200"/>
                <a:gd name="csX3" fmla="*/ 2743200 w 2743200"/>
                <a:gd name="csY3" fmla="*/ 0 h 2743200"/>
              </a:gdLst>
              <a:ahLst/>
              <a:cxnLst>
                <a:cxn ang="0">
                  <a:pos x="csX0" y="csY0"/>
                </a:cxn>
                <a:cxn ang="0">
                  <a:pos x="csX1" y="csY1"/>
                </a:cxn>
                <a:cxn ang="0">
                  <a:pos x="csX2" y="csY2"/>
                </a:cxn>
                <a:cxn ang="0">
                  <a:pos x="csX3" y="csY3"/>
                </a:cxn>
              </a:cxnLst>
              <a:rect l="l" t="t" r="r" b="b"/>
              <a:pathLst>
                <a:path w="2743200" h="2743200">
                  <a:moveTo>
                    <a:pt x="2743200" y="0"/>
                  </a:moveTo>
                  <a:lnTo>
                    <a:pt x="2743200" y="2743200"/>
                  </a:lnTo>
                  <a:lnTo>
                    <a:pt x="0" y="2743200"/>
                  </a:lnTo>
                  <a:cubicBezTo>
                    <a:pt x="0" y="1228172"/>
                    <a:pt x="1228172" y="0"/>
                    <a:pt x="2743200" y="0"/>
                  </a:cubicBezTo>
                  <a:close/>
                </a:path>
              </a:pathLst>
            </a:cu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833923D-BA90-36AB-9635-7C065A494962}"/>
                </a:ext>
              </a:extLst>
            </p:cNvPr>
            <p:cNvSpPr/>
            <p:nvPr/>
          </p:nvSpPr>
          <p:spPr>
            <a:xfrm>
              <a:off x="618145" y="3548641"/>
              <a:ext cx="2743200" cy="2743200"/>
            </a:xfrm>
            <a:custGeom>
              <a:avLst/>
              <a:gdLst>
                <a:gd name="csX0" fmla="*/ 0 w 2743200"/>
                <a:gd name="csY0" fmla="*/ 0 h 2743200"/>
                <a:gd name="csX1" fmla="*/ 2743200 w 2743200"/>
                <a:gd name="csY1" fmla="*/ 0 h 2743200"/>
                <a:gd name="csX2" fmla="*/ 0 w 2743200"/>
                <a:gd name="csY2" fmla="*/ 2743200 h 2743200"/>
                <a:gd name="csX3" fmla="*/ 0 w 2743200"/>
                <a:gd name="csY3" fmla="*/ 0 h 2743200"/>
              </a:gdLst>
              <a:ahLst/>
              <a:cxnLst>
                <a:cxn ang="0">
                  <a:pos x="csX0" y="csY0"/>
                </a:cxn>
                <a:cxn ang="0">
                  <a:pos x="csX1" y="csY1"/>
                </a:cxn>
                <a:cxn ang="0">
                  <a:pos x="csX2" y="csY2"/>
                </a:cxn>
                <a:cxn ang="0">
                  <a:pos x="csX3" y="csY3"/>
                </a:cxn>
              </a:cxnLst>
              <a:rect l="l" t="t" r="r" b="b"/>
              <a:pathLst>
                <a:path w="2743200" h="2743200">
                  <a:moveTo>
                    <a:pt x="0" y="0"/>
                  </a:moveTo>
                  <a:lnTo>
                    <a:pt x="2743200" y="0"/>
                  </a:lnTo>
                  <a:cubicBezTo>
                    <a:pt x="2743200" y="1515028"/>
                    <a:pt x="1515028" y="2743200"/>
                    <a:pt x="0" y="2743200"/>
                  </a:cubicBezTo>
                  <a:lnTo>
                    <a:pt x="0" y="0"/>
                  </a:lnTo>
                  <a:close/>
                </a:path>
              </a:pathLst>
            </a:cu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A8018962-72E6-794C-958C-E1690BDCEE8A}"/>
                </a:ext>
              </a:extLst>
            </p:cNvPr>
            <p:cNvPicPr>
              <a:picLocks noChangeAspect="1"/>
            </p:cNvPicPr>
            <p:nvPr/>
          </p:nvPicPr>
          <p:blipFill>
            <a:blip r:embed="rId2"/>
            <a:stretch>
              <a:fillRect/>
            </a:stretch>
          </p:blipFill>
          <p:spPr>
            <a:xfrm rot="18381974">
              <a:off x="561172" y="1008959"/>
              <a:ext cx="2539682" cy="2539682"/>
            </a:xfrm>
            <a:prstGeom prst="rect">
              <a:avLst/>
            </a:prstGeom>
          </p:spPr>
        </p:pic>
        <p:pic>
          <p:nvPicPr>
            <p:cNvPr id="24" name="Picture 23">
              <a:extLst>
                <a:ext uri="{FF2B5EF4-FFF2-40B4-BE49-F238E27FC236}">
                  <a16:creationId xmlns:a16="http://schemas.microsoft.com/office/drawing/2014/main" id="{37007248-498D-0FD8-5D3E-890C6C09A305}"/>
                </a:ext>
              </a:extLst>
            </p:cNvPr>
            <p:cNvPicPr>
              <a:picLocks noChangeAspect="1"/>
            </p:cNvPicPr>
            <p:nvPr/>
          </p:nvPicPr>
          <p:blipFill>
            <a:blip r:embed="rId3"/>
            <a:stretch>
              <a:fillRect/>
            </a:stretch>
          </p:blipFill>
          <p:spPr>
            <a:xfrm rot="2547106">
              <a:off x="860274" y="4011179"/>
              <a:ext cx="1677825" cy="1677825"/>
            </a:xfrm>
            <a:prstGeom prst="rect">
              <a:avLst/>
            </a:prstGeom>
          </p:spPr>
        </p:pic>
        <p:pic>
          <p:nvPicPr>
            <p:cNvPr id="26" name="Picture 25">
              <a:extLst>
                <a:ext uri="{FF2B5EF4-FFF2-40B4-BE49-F238E27FC236}">
                  <a16:creationId xmlns:a16="http://schemas.microsoft.com/office/drawing/2014/main" id="{F595127D-3FD3-6EA3-1ACE-6E8D747E0DD6}"/>
                </a:ext>
              </a:extLst>
            </p:cNvPr>
            <p:cNvPicPr>
              <a:picLocks noChangeAspect="1"/>
            </p:cNvPicPr>
            <p:nvPr/>
          </p:nvPicPr>
          <p:blipFill>
            <a:blip r:embed="rId4"/>
            <a:stretch>
              <a:fillRect/>
            </a:stretch>
          </p:blipFill>
          <p:spPr>
            <a:xfrm rot="13148370">
              <a:off x="-1830245" y="1442498"/>
              <a:ext cx="1956429" cy="1956429"/>
            </a:xfrm>
            <a:prstGeom prst="rect">
              <a:avLst/>
            </a:prstGeom>
          </p:spPr>
        </p:pic>
        <p:pic>
          <p:nvPicPr>
            <p:cNvPr id="28" name="Picture 27">
              <a:extLst>
                <a:ext uri="{FF2B5EF4-FFF2-40B4-BE49-F238E27FC236}">
                  <a16:creationId xmlns:a16="http://schemas.microsoft.com/office/drawing/2014/main" id="{ECB352F0-9B6B-C62A-A3AC-F3F8A1E21734}"/>
                </a:ext>
              </a:extLst>
            </p:cNvPr>
            <p:cNvPicPr>
              <a:picLocks noChangeAspect="1"/>
            </p:cNvPicPr>
            <p:nvPr/>
          </p:nvPicPr>
          <p:blipFill>
            <a:blip r:embed="rId5"/>
            <a:stretch>
              <a:fillRect/>
            </a:stretch>
          </p:blipFill>
          <p:spPr>
            <a:xfrm rot="7873251">
              <a:off x="-1737089" y="3698752"/>
              <a:ext cx="1956429" cy="1956429"/>
            </a:xfrm>
            <a:prstGeom prst="rect">
              <a:avLst/>
            </a:prstGeom>
          </p:spPr>
        </p:pic>
      </p:grpSp>
      <p:sp>
        <p:nvSpPr>
          <p:cNvPr id="2" name="TextBox 1">
            <a:extLst>
              <a:ext uri="{FF2B5EF4-FFF2-40B4-BE49-F238E27FC236}">
                <a16:creationId xmlns:a16="http://schemas.microsoft.com/office/drawing/2014/main" id="{487850E6-22A1-4078-A534-F486CFA7365D}"/>
              </a:ext>
            </a:extLst>
          </p:cNvPr>
          <p:cNvSpPr txBox="1"/>
          <p:nvPr/>
        </p:nvSpPr>
        <p:spPr>
          <a:xfrm>
            <a:off x="3132959" y="2553601"/>
            <a:ext cx="2915479" cy="1446550"/>
          </a:xfrm>
          <a:prstGeom prst="rect">
            <a:avLst/>
          </a:prstGeom>
          <a:noFill/>
        </p:spPr>
        <p:txBody>
          <a:bodyPr wrap="square" rtlCol="0">
            <a:spAutoFit/>
          </a:bodyPr>
          <a:lstStyle/>
          <a:p>
            <a:pPr algn="ctr"/>
            <a:r>
              <a:rPr lang="en-US" sz="4400" b="1" dirty="0">
                <a:solidFill>
                  <a:schemeClr val="bg1"/>
                </a:solidFill>
              </a:rPr>
              <a:t>Adopted Faith</a:t>
            </a:r>
          </a:p>
        </p:txBody>
      </p:sp>
      <p:sp>
        <p:nvSpPr>
          <p:cNvPr id="3" name="TextBox 2">
            <a:extLst>
              <a:ext uri="{FF2B5EF4-FFF2-40B4-BE49-F238E27FC236}">
                <a16:creationId xmlns:a16="http://schemas.microsoft.com/office/drawing/2014/main" id="{BDC2C756-05A3-6364-4777-F1DAAB3CBEE8}"/>
              </a:ext>
            </a:extLst>
          </p:cNvPr>
          <p:cNvSpPr txBox="1"/>
          <p:nvPr/>
        </p:nvSpPr>
        <p:spPr>
          <a:xfrm>
            <a:off x="6705600" y="2168236"/>
            <a:ext cx="4038600" cy="2308324"/>
          </a:xfrm>
          <a:prstGeom prst="rect">
            <a:avLst/>
          </a:prstGeom>
          <a:noFill/>
        </p:spPr>
        <p:txBody>
          <a:bodyPr wrap="square" rtlCol="0">
            <a:spAutoFit/>
          </a:bodyPr>
          <a:lstStyle/>
          <a:p>
            <a:r>
              <a:rPr lang="en-US" sz="2400" b="1" dirty="0">
                <a:solidFill>
                  <a:schemeClr val="bg1"/>
                </a:solidFill>
              </a:rPr>
              <a:t>Completed Exploration</a:t>
            </a:r>
          </a:p>
          <a:p>
            <a:r>
              <a:rPr lang="en-US" sz="2400" b="1" dirty="0">
                <a:solidFill>
                  <a:schemeClr val="bg1"/>
                </a:solidFill>
              </a:rPr>
              <a:t>Strong Commitment</a:t>
            </a:r>
          </a:p>
          <a:p>
            <a:endParaRPr lang="en-US" sz="2400" dirty="0">
              <a:solidFill>
                <a:schemeClr val="bg1"/>
              </a:solidFill>
            </a:endParaRPr>
          </a:p>
          <a:p>
            <a:r>
              <a:rPr lang="en-US" sz="2400" dirty="0">
                <a:solidFill>
                  <a:schemeClr val="bg1"/>
                </a:solidFill>
              </a:rPr>
              <a:t>This individual has worked through their questions and holds strongly to their beliefs.</a:t>
            </a:r>
          </a:p>
        </p:txBody>
      </p:sp>
      <p:sp>
        <p:nvSpPr>
          <p:cNvPr id="6" name="Rectangle: Rounded Corners 5">
            <a:extLst>
              <a:ext uri="{FF2B5EF4-FFF2-40B4-BE49-F238E27FC236}">
                <a16:creationId xmlns:a16="http://schemas.microsoft.com/office/drawing/2014/main" id="{93365B75-BFA5-C4D8-D738-BEACCCB6C966}"/>
              </a:ext>
            </a:extLst>
          </p:cNvPr>
          <p:cNvSpPr/>
          <p:nvPr/>
        </p:nvSpPr>
        <p:spPr>
          <a:xfrm>
            <a:off x="2244436" y="5704771"/>
            <a:ext cx="9682396" cy="923330"/>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82BEDEF-CD62-61C2-4DC4-225C14F6B426}"/>
              </a:ext>
            </a:extLst>
          </p:cNvPr>
          <p:cNvSpPr txBox="1"/>
          <p:nvPr/>
        </p:nvSpPr>
        <p:spPr>
          <a:xfrm>
            <a:off x="2190543" y="5704771"/>
            <a:ext cx="9736289" cy="923330"/>
          </a:xfrm>
          <a:prstGeom prst="rect">
            <a:avLst/>
          </a:prstGeom>
          <a:noFill/>
        </p:spPr>
        <p:txBody>
          <a:bodyPr wrap="square" rtlCol="0">
            <a:spAutoFit/>
          </a:bodyPr>
          <a:lstStyle/>
          <a:p>
            <a:r>
              <a:rPr lang="en-US" b="1" i="0" dirty="0">
                <a:solidFill>
                  <a:schemeClr val="bg1"/>
                </a:solidFill>
                <a:effectLst/>
                <a:latin typeface="system-ui"/>
              </a:rPr>
              <a:t>And other seeds fell into good soil and produced grain, growing up and increasing and yielding thirtyfold and sixtyfold and a hundredfold.</a:t>
            </a:r>
            <a:endParaRPr lang="en-US" b="1" dirty="0">
              <a:solidFill>
                <a:schemeClr val="bg1"/>
              </a:solidFill>
              <a:latin typeface="system-ui"/>
            </a:endParaRPr>
          </a:p>
          <a:p>
            <a:pPr algn="r"/>
            <a:r>
              <a:rPr lang="en-US" b="1" dirty="0">
                <a:solidFill>
                  <a:schemeClr val="bg1"/>
                </a:solidFill>
                <a:latin typeface="system-ui"/>
              </a:rPr>
              <a:t>Mark 4:8</a:t>
            </a:r>
            <a:endParaRPr lang="en-US" b="1" dirty="0">
              <a:solidFill>
                <a:schemeClr val="bg1"/>
              </a:solidFill>
            </a:endParaRPr>
          </a:p>
        </p:txBody>
      </p:sp>
    </p:spTree>
    <p:extLst>
      <p:ext uri="{BB962C8B-B14F-4D97-AF65-F5344CB8AC3E}">
        <p14:creationId xmlns:p14="http://schemas.microsoft.com/office/powerpoint/2010/main" val="25964796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6271E-1954-A4F4-84AA-E79510E97B44}"/>
            </a:ext>
          </a:extLst>
        </p:cNvPr>
        <p:cNvGrpSpPr/>
        <p:nvPr/>
      </p:nvGrpSpPr>
      <p:grpSpPr>
        <a:xfrm>
          <a:off x="0" y="0"/>
          <a:ext cx="0" cy="0"/>
          <a:chOff x="0" y="0"/>
          <a:chExt cx="0" cy="0"/>
        </a:xfrm>
      </p:grpSpPr>
      <p:pic>
        <p:nvPicPr>
          <p:cNvPr id="7" name="Picture 6" descr="A large field of crops&#10;&#10;AI-generated content may be incorrect.">
            <a:extLst>
              <a:ext uri="{FF2B5EF4-FFF2-40B4-BE49-F238E27FC236}">
                <a16:creationId xmlns:a16="http://schemas.microsoft.com/office/drawing/2014/main" id="{23BA72E8-0B99-8C99-8360-CC9C49AABBEF}"/>
              </a:ext>
            </a:extLst>
          </p:cNvPr>
          <p:cNvPicPr>
            <a:picLocks noChangeAspect="1"/>
          </p:cNvPicPr>
          <p:nvPr/>
        </p:nvPicPr>
        <p:blipFill>
          <a:blip r:embed="rId2">
            <a:alphaModFix amt="20000"/>
          </a:blip>
          <a:srcRect b="15888"/>
          <a:stretch/>
        </p:blipFill>
        <p:spPr>
          <a:xfrm>
            <a:off x="-14259" y="0"/>
            <a:ext cx="12206259" cy="6858000"/>
          </a:xfrm>
          <a:prstGeom prst="rect">
            <a:avLst/>
          </a:prstGeom>
        </p:spPr>
      </p:pic>
      <p:sp>
        <p:nvSpPr>
          <p:cNvPr id="4" name="TextBox 3">
            <a:extLst>
              <a:ext uri="{FF2B5EF4-FFF2-40B4-BE49-F238E27FC236}">
                <a16:creationId xmlns:a16="http://schemas.microsoft.com/office/drawing/2014/main" id="{9AEB7864-B95E-967F-2D4F-8DD018CE4020}"/>
              </a:ext>
            </a:extLst>
          </p:cNvPr>
          <p:cNvSpPr txBox="1"/>
          <p:nvPr/>
        </p:nvSpPr>
        <p:spPr>
          <a:xfrm>
            <a:off x="1220725" y="268048"/>
            <a:ext cx="9736289" cy="646331"/>
          </a:xfrm>
          <a:prstGeom prst="rect">
            <a:avLst/>
          </a:prstGeom>
          <a:noFill/>
        </p:spPr>
        <p:txBody>
          <a:bodyPr wrap="square" rtlCol="0">
            <a:spAutoFit/>
          </a:bodyPr>
          <a:lstStyle/>
          <a:p>
            <a:r>
              <a:rPr lang="en-US" b="1" i="0" dirty="0">
                <a:solidFill>
                  <a:schemeClr val="bg1"/>
                </a:solidFill>
                <a:effectLst/>
                <a:latin typeface="system-ui"/>
              </a:rPr>
              <a:t>Other seed </a:t>
            </a:r>
            <a:r>
              <a:rPr lang="en-US" b="1" i="0" dirty="0">
                <a:solidFill>
                  <a:schemeClr val="accent3"/>
                </a:solidFill>
                <a:effectLst/>
                <a:latin typeface="system-ui"/>
              </a:rPr>
              <a:t>fell among thorns, and the thorns grew up and choked it</a:t>
            </a:r>
            <a:r>
              <a:rPr lang="en-US" b="1" i="0" dirty="0">
                <a:solidFill>
                  <a:schemeClr val="bg1"/>
                </a:solidFill>
                <a:effectLst/>
                <a:latin typeface="system-ui"/>
              </a:rPr>
              <a:t>, and it yielded no grain.</a:t>
            </a:r>
            <a:endParaRPr lang="en-US" b="1" dirty="0">
              <a:solidFill>
                <a:schemeClr val="bg1"/>
              </a:solidFill>
              <a:latin typeface="system-ui"/>
            </a:endParaRPr>
          </a:p>
          <a:p>
            <a:pPr algn="r"/>
            <a:r>
              <a:rPr lang="en-US" b="1" dirty="0">
                <a:solidFill>
                  <a:schemeClr val="bg1"/>
                </a:solidFill>
                <a:latin typeface="system-ui"/>
              </a:rPr>
              <a:t>Mark 4:7</a:t>
            </a:r>
            <a:endParaRPr lang="en-US" b="1" dirty="0">
              <a:solidFill>
                <a:schemeClr val="bg1"/>
              </a:solidFill>
            </a:endParaRPr>
          </a:p>
        </p:txBody>
      </p:sp>
      <p:sp>
        <p:nvSpPr>
          <p:cNvPr id="3" name="TextBox 2">
            <a:extLst>
              <a:ext uri="{FF2B5EF4-FFF2-40B4-BE49-F238E27FC236}">
                <a16:creationId xmlns:a16="http://schemas.microsoft.com/office/drawing/2014/main" id="{CAFA4A9D-2CB8-9BCA-7CAF-8CEF5CBA20EE}"/>
              </a:ext>
            </a:extLst>
          </p:cNvPr>
          <p:cNvSpPr txBox="1"/>
          <p:nvPr/>
        </p:nvSpPr>
        <p:spPr>
          <a:xfrm>
            <a:off x="2170392" y="591213"/>
            <a:ext cx="7836954" cy="1107996"/>
          </a:xfrm>
          <a:prstGeom prst="rect">
            <a:avLst/>
          </a:prstGeom>
          <a:noFill/>
        </p:spPr>
        <p:txBody>
          <a:bodyPr wrap="none" rtlCol="0">
            <a:spAutoFit/>
          </a:bodyPr>
          <a:lstStyle/>
          <a:p>
            <a:r>
              <a:rPr lang="en-US" sz="6600" b="1" dirty="0">
                <a:solidFill>
                  <a:schemeClr val="bg1"/>
                </a:solidFill>
              </a:rPr>
              <a:t>It’s about the </a:t>
            </a:r>
            <a:r>
              <a:rPr lang="en-US" sz="6600" b="1" dirty="0">
                <a:solidFill>
                  <a:schemeClr val="accent3"/>
                </a:solidFill>
              </a:rPr>
              <a:t>Crisis</a:t>
            </a:r>
          </a:p>
        </p:txBody>
      </p:sp>
      <p:pic>
        <p:nvPicPr>
          <p:cNvPr id="11" name="Picture 10">
            <a:extLst>
              <a:ext uri="{FF2B5EF4-FFF2-40B4-BE49-F238E27FC236}">
                <a16:creationId xmlns:a16="http://schemas.microsoft.com/office/drawing/2014/main" id="{A57BF6D4-B8F9-8553-11F8-564B792E4699}"/>
              </a:ext>
            </a:extLst>
          </p:cNvPr>
          <p:cNvPicPr>
            <a:picLocks noChangeAspect="1"/>
          </p:cNvPicPr>
          <p:nvPr/>
        </p:nvPicPr>
        <p:blipFill>
          <a:blip r:embed="rId3"/>
          <a:stretch>
            <a:fillRect/>
          </a:stretch>
        </p:blipFill>
        <p:spPr>
          <a:xfrm>
            <a:off x="1025496" y="1435693"/>
            <a:ext cx="9639656" cy="5422307"/>
          </a:xfrm>
          <a:prstGeom prst="rect">
            <a:avLst/>
          </a:prstGeom>
        </p:spPr>
      </p:pic>
    </p:spTree>
    <p:extLst>
      <p:ext uri="{BB962C8B-B14F-4D97-AF65-F5344CB8AC3E}">
        <p14:creationId xmlns:p14="http://schemas.microsoft.com/office/powerpoint/2010/main" val="3060703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513D-45DD-C965-6A9B-C07486835BFA}"/>
            </a:ext>
          </a:extLst>
        </p:cNvPr>
        <p:cNvGrpSpPr/>
        <p:nvPr/>
      </p:nvGrpSpPr>
      <p:grpSpPr>
        <a:xfrm>
          <a:off x="0" y="0"/>
          <a:ext cx="0" cy="0"/>
          <a:chOff x="0" y="0"/>
          <a:chExt cx="0" cy="0"/>
        </a:xfrm>
      </p:grpSpPr>
      <p:pic>
        <p:nvPicPr>
          <p:cNvPr id="7" name="Picture 6" descr="A large field of crops&#10;&#10;AI-generated content may be incorrect.">
            <a:extLst>
              <a:ext uri="{FF2B5EF4-FFF2-40B4-BE49-F238E27FC236}">
                <a16:creationId xmlns:a16="http://schemas.microsoft.com/office/drawing/2014/main" id="{01822D2A-C708-123D-BF35-B83B6462E693}"/>
              </a:ext>
            </a:extLst>
          </p:cNvPr>
          <p:cNvPicPr>
            <a:picLocks noChangeAspect="1"/>
          </p:cNvPicPr>
          <p:nvPr/>
        </p:nvPicPr>
        <p:blipFill>
          <a:blip r:embed="rId2">
            <a:alphaModFix amt="20000"/>
          </a:blip>
          <a:srcRect b="15888"/>
          <a:stretch/>
        </p:blipFill>
        <p:spPr>
          <a:xfrm>
            <a:off x="-14259" y="0"/>
            <a:ext cx="12206259" cy="6858000"/>
          </a:xfrm>
          <a:prstGeom prst="rect">
            <a:avLst/>
          </a:prstGeom>
        </p:spPr>
      </p:pic>
      <p:sp>
        <p:nvSpPr>
          <p:cNvPr id="3" name="TextBox 2">
            <a:extLst>
              <a:ext uri="{FF2B5EF4-FFF2-40B4-BE49-F238E27FC236}">
                <a16:creationId xmlns:a16="http://schemas.microsoft.com/office/drawing/2014/main" id="{3AF6DB3C-D541-7C2B-EE51-4B881847939E}"/>
              </a:ext>
            </a:extLst>
          </p:cNvPr>
          <p:cNvSpPr txBox="1"/>
          <p:nvPr/>
        </p:nvSpPr>
        <p:spPr>
          <a:xfrm>
            <a:off x="4897595" y="278250"/>
            <a:ext cx="2396810" cy="1107996"/>
          </a:xfrm>
          <a:prstGeom prst="rect">
            <a:avLst/>
          </a:prstGeom>
          <a:noFill/>
        </p:spPr>
        <p:txBody>
          <a:bodyPr wrap="none" rtlCol="0">
            <a:spAutoFit/>
          </a:bodyPr>
          <a:lstStyle/>
          <a:p>
            <a:r>
              <a:rPr lang="en-US" sz="6600" b="1" dirty="0">
                <a:solidFill>
                  <a:schemeClr val="accent3"/>
                </a:solidFill>
              </a:rPr>
              <a:t>Crisis</a:t>
            </a:r>
          </a:p>
        </p:txBody>
      </p:sp>
      <p:sp>
        <p:nvSpPr>
          <p:cNvPr id="2" name="Arrow: Left 1">
            <a:extLst>
              <a:ext uri="{FF2B5EF4-FFF2-40B4-BE49-F238E27FC236}">
                <a16:creationId xmlns:a16="http://schemas.microsoft.com/office/drawing/2014/main" id="{B5C03F23-5AAA-4FBF-A1D4-93EBD002B864}"/>
              </a:ext>
            </a:extLst>
          </p:cNvPr>
          <p:cNvSpPr/>
          <p:nvPr/>
        </p:nvSpPr>
        <p:spPr>
          <a:xfrm rot="18993973">
            <a:off x="3700937" y="1378332"/>
            <a:ext cx="1346454" cy="695272"/>
          </a:xfrm>
          <a:prstGeom prst="leftArrow">
            <a:avLst/>
          </a:prstGeom>
          <a:solidFill>
            <a:schemeClr val="accent3"/>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6" name="Arrow: Left 5">
            <a:extLst>
              <a:ext uri="{FF2B5EF4-FFF2-40B4-BE49-F238E27FC236}">
                <a16:creationId xmlns:a16="http://schemas.microsoft.com/office/drawing/2014/main" id="{F5DB8AEA-2283-D57C-4924-7B80FBE84478}"/>
              </a:ext>
            </a:extLst>
          </p:cNvPr>
          <p:cNvSpPr/>
          <p:nvPr/>
        </p:nvSpPr>
        <p:spPr>
          <a:xfrm rot="13711054">
            <a:off x="7123101" y="1359005"/>
            <a:ext cx="1346454" cy="695272"/>
          </a:xfrm>
          <a:prstGeom prst="leftArrow">
            <a:avLst/>
          </a:prstGeom>
          <a:solidFill>
            <a:schemeClr val="accent3">
              <a:lumMod val="40000"/>
              <a:lumOff val="60000"/>
            </a:schemeClr>
          </a:solidFill>
          <a:ln>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1087FF7-5C4D-A95F-19B9-26A0D0B6DE43}"/>
              </a:ext>
            </a:extLst>
          </p:cNvPr>
          <p:cNvSpPr txBox="1"/>
          <p:nvPr/>
        </p:nvSpPr>
        <p:spPr>
          <a:xfrm>
            <a:off x="248507" y="2118667"/>
            <a:ext cx="5957687" cy="1323439"/>
          </a:xfrm>
          <a:prstGeom prst="rect">
            <a:avLst/>
          </a:prstGeom>
          <a:noFill/>
        </p:spPr>
        <p:txBody>
          <a:bodyPr wrap="square" rtlCol="0">
            <a:spAutoFit/>
          </a:bodyPr>
          <a:lstStyle/>
          <a:p>
            <a:pPr algn="ctr"/>
            <a:r>
              <a:rPr lang="en-US" sz="4000" b="1" dirty="0">
                <a:solidFill>
                  <a:schemeClr val="accent3"/>
                </a:solidFill>
              </a:rPr>
              <a:t>Faith Transforming Event</a:t>
            </a:r>
          </a:p>
        </p:txBody>
      </p:sp>
      <p:sp>
        <p:nvSpPr>
          <p:cNvPr id="9" name="TextBox 8">
            <a:extLst>
              <a:ext uri="{FF2B5EF4-FFF2-40B4-BE49-F238E27FC236}">
                <a16:creationId xmlns:a16="http://schemas.microsoft.com/office/drawing/2014/main" id="{EAF05556-1D8E-4263-6B85-5B1923FF8516}"/>
              </a:ext>
            </a:extLst>
          </p:cNvPr>
          <p:cNvSpPr txBox="1"/>
          <p:nvPr/>
        </p:nvSpPr>
        <p:spPr>
          <a:xfrm>
            <a:off x="6468959" y="2118667"/>
            <a:ext cx="5645357" cy="1323439"/>
          </a:xfrm>
          <a:prstGeom prst="rect">
            <a:avLst/>
          </a:prstGeom>
          <a:noFill/>
        </p:spPr>
        <p:txBody>
          <a:bodyPr wrap="square" rtlCol="0">
            <a:spAutoFit/>
          </a:bodyPr>
          <a:lstStyle/>
          <a:p>
            <a:pPr algn="ctr"/>
            <a:r>
              <a:rPr lang="en-US" sz="4000" b="1" dirty="0">
                <a:solidFill>
                  <a:schemeClr val="accent3">
                    <a:lumMod val="40000"/>
                    <a:lumOff val="60000"/>
                  </a:schemeClr>
                </a:solidFill>
              </a:rPr>
              <a:t>Faith Informing Moment</a:t>
            </a:r>
          </a:p>
        </p:txBody>
      </p:sp>
      <p:sp>
        <p:nvSpPr>
          <p:cNvPr id="10" name="Rectangle: Rounded Corners 9">
            <a:extLst>
              <a:ext uri="{FF2B5EF4-FFF2-40B4-BE49-F238E27FC236}">
                <a16:creationId xmlns:a16="http://schemas.microsoft.com/office/drawing/2014/main" id="{57C7AE1B-4FB7-78FE-EB75-9259C9C5A175}"/>
              </a:ext>
            </a:extLst>
          </p:cNvPr>
          <p:cNvSpPr/>
          <p:nvPr/>
        </p:nvSpPr>
        <p:spPr>
          <a:xfrm>
            <a:off x="138313" y="3504913"/>
            <a:ext cx="5957687" cy="3018832"/>
          </a:xfrm>
          <a:prstGeom prst="round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A </a:t>
            </a:r>
            <a:r>
              <a:rPr lang="en-US" b="1" dirty="0"/>
              <a:t>Faith Transforming Event</a:t>
            </a:r>
            <a:r>
              <a:rPr lang="en-US" dirty="0"/>
              <a:t> </a:t>
            </a:r>
            <a:r>
              <a:rPr lang="en-US" b="1" dirty="0"/>
              <a:t>(FTE)</a:t>
            </a:r>
            <a:r>
              <a:rPr lang="en-US" dirty="0"/>
              <a:t> is a </a:t>
            </a:r>
            <a:r>
              <a:rPr lang="en-US" i="1" dirty="0"/>
              <a:t>macro-transaction</a:t>
            </a:r>
            <a:r>
              <a:rPr lang="en-US" dirty="0"/>
              <a:t> where an individual is </a:t>
            </a:r>
            <a:r>
              <a:rPr lang="en-US" i="1" dirty="0"/>
              <a:t>no longer able to reconcile prior beliefs</a:t>
            </a:r>
            <a:r>
              <a:rPr lang="en-US" dirty="0"/>
              <a:t> </a:t>
            </a:r>
            <a:r>
              <a:rPr lang="en-US" u="sng" dirty="0"/>
              <a:t>due to</a:t>
            </a:r>
            <a:r>
              <a:rPr lang="en-US" dirty="0"/>
              <a:t> </a:t>
            </a:r>
            <a:r>
              <a:rPr lang="en-US" i="1" dirty="0"/>
              <a:t>new information</a:t>
            </a:r>
            <a:r>
              <a:rPr lang="en-US" dirty="0"/>
              <a:t> the individual either </a:t>
            </a:r>
            <a:r>
              <a:rPr lang="en-US" i="1" dirty="0"/>
              <a:t>voluntarily discovered</a:t>
            </a:r>
            <a:r>
              <a:rPr lang="en-US" dirty="0"/>
              <a:t> or </a:t>
            </a:r>
            <a:r>
              <a:rPr lang="en-US" i="1" dirty="0"/>
              <a:t>involuntarily confronted.</a:t>
            </a:r>
          </a:p>
          <a:p>
            <a:endParaRPr lang="en-US" i="1" dirty="0"/>
          </a:p>
          <a:p>
            <a:pPr marL="742950" lvl="1" indent="-285750">
              <a:buFont typeface="Arial" panose="020B0604020202020204" pitchFamily="34" charset="0"/>
              <a:buChar char="•"/>
            </a:pPr>
            <a:r>
              <a:rPr lang="en-US" dirty="0"/>
              <a:t>Can happen at any time</a:t>
            </a:r>
          </a:p>
          <a:p>
            <a:pPr marL="742950" lvl="1" indent="-285750">
              <a:buFont typeface="Arial" panose="020B0604020202020204" pitchFamily="34" charset="0"/>
              <a:buChar char="•"/>
            </a:pPr>
            <a:r>
              <a:rPr lang="en-US" dirty="0"/>
              <a:t>Always leads to questioning</a:t>
            </a:r>
          </a:p>
          <a:p>
            <a:pPr marL="742950" lvl="1" indent="-285750">
              <a:buFont typeface="Arial" panose="020B0604020202020204" pitchFamily="34" charset="0"/>
              <a:buChar char="•"/>
            </a:pPr>
            <a:r>
              <a:rPr lang="en-US" dirty="0"/>
              <a:t>Can happen more than once</a:t>
            </a:r>
          </a:p>
          <a:p>
            <a:pPr marL="742950" lvl="1" indent="-285750">
              <a:buFont typeface="Arial" panose="020B0604020202020204" pitchFamily="34" charset="0"/>
              <a:buChar char="•"/>
            </a:pPr>
            <a:r>
              <a:rPr lang="en-US" dirty="0"/>
              <a:t>Can happen through vicarious exposure</a:t>
            </a:r>
          </a:p>
        </p:txBody>
      </p:sp>
      <p:sp>
        <p:nvSpPr>
          <p:cNvPr id="11" name="Rectangle: Rounded Corners 10">
            <a:extLst>
              <a:ext uri="{FF2B5EF4-FFF2-40B4-BE49-F238E27FC236}">
                <a16:creationId xmlns:a16="http://schemas.microsoft.com/office/drawing/2014/main" id="{EE6D7632-E65C-7D84-A8CC-76C9A88B2ED5}"/>
              </a:ext>
            </a:extLst>
          </p:cNvPr>
          <p:cNvSpPr/>
          <p:nvPr/>
        </p:nvSpPr>
        <p:spPr>
          <a:xfrm>
            <a:off x="6160338" y="3504913"/>
            <a:ext cx="5957687" cy="3018832"/>
          </a:xfrm>
          <a:prstGeom prst="roundRect">
            <a:avLst/>
          </a:prstGeom>
          <a:solidFill>
            <a:schemeClr val="accent3">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Faith Informing Moment – micro-transaction where an individual’s prior beliefs are reaffirmed or confronted in ways that do not lead to questioning (hearing a sermon, praise song, story that either lines up with or subtly challenges current beliefs)</a:t>
            </a:r>
          </a:p>
          <a:p>
            <a:pPr marL="285750" indent="-285750">
              <a:buFont typeface="Arial" panose="020B0604020202020204" pitchFamily="34" charset="0"/>
              <a:buChar char="•"/>
            </a:pPr>
            <a:r>
              <a:rPr lang="en-US" dirty="0">
                <a:solidFill>
                  <a:schemeClr val="tx1"/>
                </a:solidFill>
              </a:rPr>
              <a:t>Can happen at any time</a:t>
            </a:r>
          </a:p>
          <a:p>
            <a:pPr marL="285750" indent="-285750">
              <a:buFont typeface="Arial" panose="020B0604020202020204" pitchFamily="34" charset="0"/>
              <a:buChar char="•"/>
            </a:pPr>
            <a:r>
              <a:rPr lang="en-US" dirty="0">
                <a:solidFill>
                  <a:schemeClr val="tx1"/>
                </a:solidFill>
              </a:rPr>
              <a:t>If enough occur, these can lead to questioning</a:t>
            </a:r>
            <a:endParaRPr lang="en-US" dirty="0"/>
          </a:p>
        </p:txBody>
      </p:sp>
    </p:spTree>
    <p:extLst>
      <p:ext uri="{BB962C8B-B14F-4D97-AF65-F5344CB8AC3E}">
        <p14:creationId xmlns:p14="http://schemas.microsoft.com/office/powerpoint/2010/main" val="3450473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08C8926-530C-4783-91F8-9C9627CE8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43" y="178218"/>
            <a:ext cx="11554325" cy="6499308"/>
          </a:xfrm>
          <a:prstGeom prst="rect">
            <a:avLst/>
          </a:prstGeom>
        </p:spPr>
      </p:pic>
      <p:sp>
        <p:nvSpPr>
          <p:cNvPr id="2" name="TextBox 1">
            <a:extLst>
              <a:ext uri="{FF2B5EF4-FFF2-40B4-BE49-F238E27FC236}">
                <a16:creationId xmlns:a16="http://schemas.microsoft.com/office/drawing/2014/main" id="{7FF33557-7416-4712-8AF6-1F8DB71C5BE2}"/>
              </a:ext>
            </a:extLst>
          </p:cNvPr>
          <p:cNvSpPr txBox="1"/>
          <p:nvPr/>
        </p:nvSpPr>
        <p:spPr>
          <a:xfrm>
            <a:off x="589547" y="372979"/>
            <a:ext cx="2851485" cy="646331"/>
          </a:xfrm>
          <a:prstGeom prst="rect">
            <a:avLst/>
          </a:prstGeom>
          <a:solidFill>
            <a:srgbClr val="6F1674"/>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a:solidFill>
                  <a:schemeClr val="tx1"/>
                </a:solidFill>
              </a:rPr>
              <a:t>Faith Identity States</a:t>
            </a:r>
          </a:p>
          <a:p>
            <a:r>
              <a:rPr lang="en-US" dirty="0">
                <a:solidFill>
                  <a:schemeClr val="tx1"/>
                </a:solidFill>
              </a:rPr>
              <a:t>The Path of Perseverance</a:t>
            </a:r>
          </a:p>
        </p:txBody>
      </p:sp>
    </p:spTree>
    <p:extLst>
      <p:ext uri="{BB962C8B-B14F-4D97-AF65-F5344CB8AC3E}">
        <p14:creationId xmlns:p14="http://schemas.microsoft.com/office/powerpoint/2010/main" val="647011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28A41-803C-302B-550A-0EA2356C3E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B35DF7D-784A-9EBF-632A-64AB499E954E}"/>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C01766E-338A-1E4E-6B32-731C524C15B4}"/>
              </a:ext>
            </a:extLst>
          </p:cNvPr>
          <p:cNvSpPr txBox="1"/>
          <p:nvPr/>
        </p:nvSpPr>
        <p:spPr>
          <a:xfrm>
            <a:off x="589547" y="372979"/>
            <a:ext cx="2947737" cy="646331"/>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en-US" dirty="0">
                <a:solidFill>
                  <a:schemeClr val="bg1"/>
                </a:solidFill>
              </a:rPr>
              <a:t>Faith Identity States</a:t>
            </a:r>
          </a:p>
          <a:p>
            <a:r>
              <a:rPr lang="en-US" dirty="0">
                <a:solidFill>
                  <a:schemeClr val="bg1"/>
                </a:solidFill>
              </a:rPr>
              <a:t>The Path of Deconstruction?</a:t>
            </a:r>
          </a:p>
        </p:txBody>
      </p:sp>
      <p:sp>
        <p:nvSpPr>
          <p:cNvPr id="5" name="Rectangle 4">
            <a:extLst>
              <a:ext uri="{FF2B5EF4-FFF2-40B4-BE49-F238E27FC236}">
                <a16:creationId xmlns:a16="http://schemas.microsoft.com/office/drawing/2014/main" id="{F7BB0241-E3F7-150C-030E-F56F2ABE4294}"/>
              </a:ext>
            </a:extLst>
          </p:cNvPr>
          <p:cNvSpPr/>
          <p:nvPr/>
        </p:nvSpPr>
        <p:spPr>
          <a:xfrm rot="19935009">
            <a:off x="8999140" y="5700138"/>
            <a:ext cx="2889378" cy="400110"/>
          </a:xfrm>
          <a:prstGeom prst="rect">
            <a:avLst/>
          </a:prstGeom>
          <a:noFill/>
        </p:spPr>
        <p:txBody>
          <a:bodyPr wrap="square" lIns="91440" tIns="45720" rIns="91440" bIns="45720">
            <a:spAutoFit/>
          </a:bodyPr>
          <a:lstStyle/>
          <a:p>
            <a:pPr algn="ctr"/>
            <a:r>
              <a:rPr lang="en-US" sz="2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DECONSTRUCTED</a:t>
            </a:r>
          </a:p>
        </p:txBody>
      </p:sp>
    </p:spTree>
    <p:extLst>
      <p:ext uri="{BB962C8B-B14F-4D97-AF65-F5344CB8AC3E}">
        <p14:creationId xmlns:p14="http://schemas.microsoft.com/office/powerpoint/2010/main" val="2599915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C6626E-FB70-F917-CD64-0F71F98D1859}"/>
              </a:ext>
            </a:extLst>
          </p:cNvPr>
          <p:cNvSpPr>
            <a:spLocks noGrp="1"/>
          </p:cNvSpPr>
          <p:nvPr>
            <p:ph type="title"/>
          </p:nvPr>
        </p:nvSpPr>
        <p:spPr/>
        <p:txBody>
          <a:bodyPr/>
          <a:lstStyle/>
          <a:p>
            <a:r>
              <a:rPr lang="en-US" dirty="0"/>
              <a:t>defining deconstruction</a:t>
            </a:r>
          </a:p>
        </p:txBody>
      </p:sp>
      <p:sp>
        <p:nvSpPr>
          <p:cNvPr id="5" name="Text Placeholder 4">
            <a:extLst>
              <a:ext uri="{FF2B5EF4-FFF2-40B4-BE49-F238E27FC236}">
                <a16:creationId xmlns:a16="http://schemas.microsoft.com/office/drawing/2014/main" id="{97A40B88-4CB8-4FF0-38D9-E78135629E60}"/>
              </a:ext>
            </a:extLst>
          </p:cNvPr>
          <p:cNvSpPr>
            <a:spLocks noGrp="1"/>
          </p:cNvSpPr>
          <p:nvPr>
            <p:ph type="body" idx="1"/>
          </p:nvPr>
        </p:nvSpPr>
        <p:spPr/>
        <p:txBody>
          <a:bodyPr/>
          <a:lstStyle/>
          <a:p>
            <a:r>
              <a:rPr lang="en-US" dirty="0"/>
              <a:t>Three Views</a:t>
            </a:r>
          </a:p>
        </p:txBody>
      </p:sp>
    </p:spTree>
    <p:extLst>
      <p:ext uri="{BB962C8B-B14F-4D97-AF65-F5344CB8AC3E}">
        <p14:creationId xmlns:p14="http://schemas.microsoft.com/office/powerpoint/2010/main" val="4242154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EC38FC-D5BD-0AC5-4CE8-C4449138C05C}"/>
              </a:ext>
            </a:extLst>
          </p:cNvPr>
          <p:cNvSpPr>
            <a:spLocks noGrp="1"/>
          </p:cNvSpPr>
          <p:nvPr>
            <p:ph type="title"/>
          </p:nvPr>
        </p:nvSpPr>
        <p:spPr>
          <a:xfrm>
            <a:off x="1985211" y="964692"/>
            <a:ext cx="8193505" cy="1188720"/>
          </a:xfrm>
        </p:spPr>
        <p:txBody>
          <a:bodyPr/>
          <a:lstStyle/>
          <a:p>
            <a:r>
              <a:rPr lang="en-US" dirty="0"/>
              <a:t>Defining Deconstruction - Derrida</a:t>
            </a:r>
          </a:p>
        </p:txBody>
      </p:sp>
      <p:sp>
        <p:nvSpPr>
          <p:cNvPr id="5" name="Content Placeholder 4">
            <a:extLst>
              <a:ext uri="{FF2B5EF4-FFF2-40B4-BE49-F238E27FC236}">
                <a16:creationId xmlns:a16="http://schemas.microsoft.com/office/drawing/2014/main" id="{14CEBDDE-D223-A6DD-113D-212D64D2E612}"/>
              </a:ext>
            </a:extLst>
          </p:cNvPr>
          <p:cNvSpPr>
            <a:spLocks noGrp="1"/>
          </p:cNvSpPr>
          <p:nvPr>
            <p:ph idx="1"/>
          </p:nvPr>
        </p:nvSpPr>
        <p:spPr/>
        <p:txBody>
          <a:bodyPr>
            <a:normAutofit/>
          </a:bodyPr>
          <a:lstStyle/>
          <a:p>
            <a:r>
              <a:rPr lang="en-US" sz="2400" dirty="0">
                <a:solidFill>
                  <a:schemeClr val="bg1"/>
                </a:solidFill>
              </a:rPr>
              <a:t>Ideas first came to the US in the 1970s and taken more seriously in the 1980s</a:t>
            </a:r>
          </a:p>
          <a:p>
            <a:r>
              <a:rPr lang="en-US" sz="2400" dirty="0">
                <a:solidFill>
                  <a:schemeClr val="bg1"/>
                </a:solidFill>
              </a:rPr>
              <a:t>What Deconstruction is not - an ideological entity unto itself</a:t>
            </a:r>
          </a:p>
          <a:p>
            <a:r>
              <a:rPr lang="en-US" sz="2400" dirty="0">
                <a:solidFill>
                  <a:schemeClr val="bg1"/>
                </a:solidFill>
              </a:rPr>
              <a:t>What Deconstruction is - the argument that ideological entities should not exist</a:t>
            </a:r>
          </a:p>
        </p:txBody>
      </p:sp>
    </p:spTree>
    <p:extLst>
      <p:ext uri="{BB962C8B-B14F-4D97-AF65-F5344CB8AC3E}">
        <p14:creationId xmlns:p14="http://schemas.microsoft.com/office/powerpoint/2010/main" val="60784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9AA50-53C6-DB65-5A96-50E9C7E82C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8707FB-5C7D-7EB1-C3B0-FDB2D4299B18}"/>
              </a:ext>
            </a:extLst>
          </p:cNvPr>
          <p:cNvSpPr>
            <a:spLocks noGrp="1"/>
          </p:cNvSpPr>
          <p:nvPr>
            <p:ph type="title"/>
          </p:nvPr>
        </p:nvSpPr>
        <p:spPr>
          <a:xfrm>
            <a:off x="1985211" y="964692"/>
            <a:ext cx="8193505" cy="1188720"/>
          </a:xfrm>
        </p:spPr>
        <p:txBody>
          <a:bodyPr/>
          <a:lstStyle/>
          <a:p>
            <a:r>
              <a:rPr lang="en-US" dirty="0"/>
              <a:t>Defining Deconstruction - Derrida</a:t>
            </a:r>
          </a:p>
        </p:txBody>
      </p:sp>
      <p:sp>
        <p:nvSpPr>
          <p:cNvPr id="5" name="Content Placeholder 4">
            <a:extLst>
              <a:ext uri="{FF2B5EF4-FFF2-40B4-BE49-F238E27FC236}">
                <a16:creationId xmlns:a16="http://schemas.microsoft.com/office/drawing/2014/main" id="{46F9664E-4782-3669-FAEF-5417E6F4CC4D}"/>
              </a:ext>
            </a:extLst>
          </p:cNvPr>
          <p:cNvSpPr>
            <a:spLocks noGrp="1"/>
          </p:cNvSpPr>
          <p:nvPr>
            <p:ph idx="1"/>
          </p:nvPr>
        </p:nvSpPr>
        <p:spPr/>
        <p:txBody>
          <a:bodyPr>
            <a:normAutofit fontScale="92500"/>
          </a:bodyPr>
          <a:lstStyle/>
          <a:p>
            <a:r>
              <a:rPr lang="en-US" sz="2400" dirty="0">
                <a:solidFill>
                  <a:schemeClr val="bg1"/>
                </a:solidFill>
              </a:rPr>
              <a:t>If one is honest about a core ideology and its boundaries, as well as the influences of other ideologies on any particular chosen ideology, then one must conclude that no chosen ideology is pure enough in its construction to stand alone.</a:t>
            </a:r>
          </a:p>
          <a:p>
            <a:r>
              <a:rPr lang="en-US" sz="2400" dirty="0">
                <a:solidFill>
                  <a:schemeClr val="bg1"/>
                </a:solidFill>
              </a:rPr>
              <a:t>Therefore, the best pathway forward is to stop looking at black &amp; white constructions and live in the shades of gray.</a:t>
            </a:r>
          </a:p>
          <a:p>
            <a:r>
              <a:rPr lang="en-US" sz="2400" b="1" dirty="0">
                <a:solidFill>
                  <a:schemeClr val="bg1"/>
                </a:solidFill>
              </a:rPr>
              <a:t>This chaotic avoidance of ideological entity is at the heart of deconstruction</a:t>
            </a:r>
            <a:r>
              <a:rPr lang="en-US" sz="2400" dirty="0">
                <a:solidFill>
                  <a:schemeClr val="bg1"/>
                </a:solidFill>
              </a:rPr>
              <a:t>.</a:t>
            </a:r>
          </a:p>
          <a:p>
            <a:endParaRPr lang="en-US" sz="2400" dirty="0">
              <a:solidFill>
                <a:schemeClr val="bg1"/>
              </a:solidFill>
            </a:endParaRPr>
          </a:p>
        </p:txBody>
      </p:sp>
    </p:spTree>
    <p:extLst>
      <p:ext uri="{BB962C8B-B14F-4D97-AF65-F5344CB8AC3E}">
        <p14:creationId xmlns:p14="http://schemas.microsoft.com/office/powerpoint/2010/main" val="1831637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7A03C-4DE5-6864-4AC5-81D203CFB07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3B0B33-937A-D5F2-D961-DE3997B91FF0}"/>
              </a:ext>
            </a:extLst>
          </p:cNvPr>
          <p:cNvSpPr>
            <a:spLocks noGrp="1"/>
          </p:cNvSpPr>
          <p:nvPr>
            <p:ph type="title"/>
          </p:nvPr>
        </p:nvSpPr>
        <p:spPr>
          <a:xfrm>
            <a:off x="1985211" y="964692"/>
            <a:ext cx="8193505" cy="1188720"/>
          </a:xfrm>
        </p:spPr>
        <p:txBody>
          <a:bodyPr/>
          <a:lstStyle/>
          <a:p>
            <a:r>
              <a:rPr lang="en-US" dirty="0"/>
              <a:t>Defining Deconstruction - Derrida</a:t>
            </a:r>
          </a:p>
        </p:txBody>
      </p:sp>
      <p:sp>
        <p:nvSpPr>
          <p:cNvPr id="5" name="Content Placeholder 4">
            <a:extLst>
              <a:ext uri="{FF2B5EF4-FFF2-40B4-BE49-F238E27FC236}">
                <a16:creationId xmlns:a16="http://schemas.microsoft.com/office/drawing/2014/main" id="{1C1475E5-7F9C-3D37-8CDF-F54E257782E6}"/>
              </a:ext>
            </a:extLst>
          </p:cNvPr>
          <p:cNvSpPr>
            <a:spLocks noGrp="1"/>
          </p:cNvSpPr>
          <p:nvPr>
            <p:ph idx="1"/>
          </p:nvPr>
        </p:nvSpPr>
        <p:spPr>
          <a:xfrm>
            <a:off x="2231136" y="2638044"/>
            <a:ext cx="7729728" cy="3630409"/>
          </a:xfrm>
        </p:spPr>
        <p:txBody>
          <a:bodyPr>
            <a:normAutofit fontScale="92500" lnSpcReduction="20000"/>
          </a:bodyPr>
          <a:lstStyle/>
          <a:p>
            <a:r>
              <a:rPr lang="en-US" sz="2400" dirty="0">
                <a:solidFill>
                  <a:schemeClr val="bg1"/>
                </a:solidFill>
              </a:rPr>
              <a:t>The problem of the ideal</a:t>
            </a:r>
          </a:p>
          <a:p>
            <a:r>
              <a:rPr lang="en-US" sz="2400" dirty="0">
                <a:solidFill>
                  <a:schemeClr val="bg1"/>
                </a:solidFill>
              </a:rPr>
              <a:t>Within Faith Identity, One can imagine faith identity as it should be and recognize a comparison to one's own faith identity as it is - at its core, separate from the ideal.</a:t>
            </a:r>
          </a:p>
          <a:p>
            <a:pPr lvl="1"/>
            <a:r>
              <a:rPr lang="en-US" sz="2400" dirty="0">
                <a:solidFill>
                  <a:schemeClr val="bg1"/>
                </a:solidFill>
              </a:rPr>
              <a:t>For Derrida, this separation demands deconstruction</a:t>
            </a:r>
            <a:r>
              <a:rPr lang="en-US" sz="2400" dirty="0"/>
              <a:t>.</a:t>
            </a:r>
          </a:p>
          <a:p>
            <a:r>
              <a:rPr lang="en-US" sz="2400" dirty="0">
                <a:solidFill>
                  <a:schemeClr val="bg1"/>
                </a:solidFill>
              </a:rPr>
              <a:t>The significant underpinning here is that there exists a separate other, perfect ideal in the person of Jesus Christ and the authority of His Word. This objective ideal is a standard, THE standard, by which faith identity must be measured, and thus grants Him authority over construction as the "author and perfecter of our faith."</a:t>
            </a: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3874133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0F797-B2B6-DAC3-B1AC-21EDA27E451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360D42B-F9F9-5F8F-F5A3-8257936E8576}"/>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A4EDFD45-3D32-DDDC-C848-B7A1E783220A}"/>
              </a:ext>
            </a:extLst>
          </p:cNvPr>
          <p:cNvSpPr>
            <a:spLocks noGrp="1"/>
          </p:cNvSpPr>
          <p:nvPr>
            <p:ph idx="1"/>
          </p:nvPr>
        </p:nvSpPr>
        <p:spPr>
          <a:xfrm>
            <a:off x="2231136" y="2638044"/>
            <a:ext cx="6720359" cy="3630409"/>
          </a:xfrm>
        </p:spPr>
        <p:txBody>
          <a:bodyPr>
            <a:normAutofit fontScale="92500" lnSpcReduction="10000"/>
          </a:bodyPr>
          <a:lstStyle/>
          <a:p>
            <a:r>
              <a:rPr lang="en-US" sz="2400" dirty="0">
                <a:solidFill>
                  <a:schemeClr val="bg1"/>
                </a:solidFill>
              </a:rPr>
              <a:t>They start by addressing three definitions</a:t>
            </a:r>
          </a:p>
          <a:p>
            <a:pPr lvl="1"/>
            <a:r>
              <a:rPr lang="en-US" sz="2200" dirty="0">
                <a:solidFill>
                  <a:schemeClr val="bg1"/>
                </a:solidFill>
              </a:rPr>
              <a:t>Derrida</a:t>
            </a:r>
          </a:p>
          <a:p>
            <a:pPr lvl="1"/>
            <a:r>
              <a:rPr lang="en-US" sz="2200" dirty="0">
                <a:solidFill>
                  <a:schemeClr val="bg1"/>
                </a:solidFill>
              </a:rPr>
              <a:t>#exvangelicalism (idea of toxic religiosity leading to “Toss Everything”)</a:t>
            </a:r>
          </a:p>
          <a:p>
            <a:pPr lvl="1"/>
            <a:r>
              <a:rPr lang="en-US" sz="2200" dirty="0">
                <a:solidFill>
                  <a:schemeClr val="bg1"/>
                </a:solidFill>
              </a:rPr>
              <a:t>Their core definition</a:t>
            </a:r>
          </a:p>
          <a:p>
            <a:pPr lvl="2"/>
            <a:r>
              <a:rPr lang="en-US" sz="2400" dirty="0">
                <a:solidFill>
                  <a:schemeClr val="bg1"/>
                </a:solidFill>
              </a:rPr>
              <a:t>“A process of analysis that Christians who want to follow Jesus engage in because they "doubt the faith they've received is the fully refined good that God intends and are seeking to sift out the dross and keep what is most precious."</a:t>
            </a:r>
          </a:p>
          <a:p>
            <a:pPr lvl="2"/>
            <a:endParaRPr lang="en-US" sz="2200" dirty="0">
              <a:solidFill>
                <a:schemeClr val="bg1"/>
              </a:solidFill>
            </a:endParaRPr>
          </a:p>
          <a:p>
            <a:endParaRPr lang="en-US" sz="2400" dirty="0">
              <a:solidFill>
                <a:schemeClr val="bg1"/>
              </a:solidFill>
            </a:endParaRPr>
          </a:p>
          <a:p>
            <a:endParaRPr lang="en-US" sz="2400" dirty="0">
              <a:solidFill>
                <a:schemeClr val="bg1"/>
              </a:solidFill>
            </a:endParaRPr>
          </a:p>
        </p:txBody>
      </p:sp>
      <p:pic>
        <p:nvPicPr>
          <p:cNvPr id="1026" name="Picture 2">
            <a:extLst>
              <a:ext uri="{FF2B5EF4-FFF2-40B4-BE49-F238E27FC236}">
                <a16:creationId xmlns:a16="http://schemas.microsoft.com/office/drawing/2014/main" id="{0834F791-2174-9489-D4DF-2955D60047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6346" y="2934703"/>
            <a:ext cx="21145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486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D7978-632C-24C6-6DAE-58D4C5C5DDB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D37053A-D41F-169D-BBA6-356325F488C3}"/>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45BC185-CC45-50D0-4BD9-5B6C8C5A037D}"/>
              </a:ext>
            </a:extLst>
          </p:cNvPr>
          <p:cNvSpPr txBox="1"/>
          <p:nvPr/>
        </p:nvSpPr>
        <p:spPr>
          <a:xfrm>
            <a:off x="589547" y="372979"/>
            <a:ext cx="2947737" cy="646331"/>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en-US" dirty="0">
                <a:solidFill>
                  <a:schemeClr val="bg1"/>
                </a:solidFill>
              </a:rPr>
              <a:t>Faith Identity States</a:t>
            </a:r>
          </a:p>
          <a:p>
            <a:r>
              <a:rPr lang="en-US" dirty="0">
                <a:solidFill>
                  <a:schemeClr val="bg1"/>
                </a:solidFill>
              </a:rPr>
              <a:t>The Path of Deconstruction?</a:t>
            </a:r>
          </a:p>
        </p:txBody>
      </p:sp>
      <p:sp>
        <p:nvSpPr>
          <p:cNvPr id="5" name="Rectangle 4">
            <a:extLst>
              <a:ext uri="{FF2B5EF4-FFF2-40B4-BE49-F238E27FC236}">
                <a16:creationId xmlns:a16="http://schemas.microsoft.com/office/drawing/2014/main" id="{2013E5D1-08D1-53AE-3471-5AC87B169E65}"/>
              </a:ext>
            </a:extLst>
          </p:cNvPr>
          <p:cNvSpPr/>
          <p:nvPr/>
        </p:nvSpPr>
        <p:spPr>
          <a:xfrm rot="19935009">
            <a:off x="8999140" y="5700138"/>
            <a:ext cx="2889378" cy="400110"/>
          </a:xfrm>
          <a:prstGeom prst="rect">
            <a:avLst/>
          </a:prstGeom>
          <a:noFill/>
        </p:spPr>
        <p:txBody>
          <a:bodyPr wrap="square" lIns="91440" tIns="45720" rIns="91440" bIns="45720">
            <a:spAutoFit/>
          </a:bodyPr>
          <a:lstStyle/>
          <a:p>
            <a:pPr algn="ctr"/>
            <a:r>
              <a:rPr lang="en-US" sz="2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DECONSTRUCTED</a:t>
            </a:r>
          </a:p>
        </p:txBody>
      </p:sp>
    </p:spTree>
    <p:extLst>
      <p:ext uri="{BB962C8B-B14F-4D97-AF65-F5344CB8AC3E}">
        <p14:creationId xmlns:p14="http://schemas.microsoft.com/office/powerpoint/2010/main" val="430421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E57D9-4CEB-1EFA-E19F-875EEDD9171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0F60D71-DFA1-E949-8C37-6E4CEA5A365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38158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D30A9-0FE0-9341-8C4E-ED6ED9EB147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4904CD1-A411-2433-DDA8-1E97413A2BCC}"/>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2C83EF05-49E0-D628-A4F2-F0AF7B592239}"/>
              </a:ext>
            </a:extLst>
          </p:cNvPr>
          <p:cNvSpPr>
            <a:spLocks noGrp="1"/>
          </p:cNvSpPr>
          <p:nvPr>
            <p:ph idx="1"/>
          </p:nvPr>
        </p:nvSpPr>
        <p:spPr>
          <a:xfrm>
            <a:off x="2231136" y="2638044"/>
            <a:ext cx="6720359" cy="417977"/>
          </a:xfrm>
        </p:spPr>
        <p:txBody>
          <a:bodyPr>
            <a:normAutofit lnSpcReduction="10000"/>
          </a:bodyPr>
          <a:lstStyle/>
          <a:p>
            <a:pPr lvl="1"/>
            <a:r>
              <a:rPr lang="en-US" sz="2200" dirty="0">
                <a:solidFill>
                  <a:schemeClr val="bg1"/>
                </a:solidFill>
              </a:rPr>
              <a:t>In other words,</a:t>
            </a:r>
          </a:p>
          <a:p>
            <a:endParaRPr lang="en-US" sz="2400" dirty="0">
              <a:solidFill>
                <a:schemeClr val="bg1"/>
              </a:solidFill>
            </a:endParaRPr>
          </a:p>
          <a:p>
            <a:endParaRPr lang="en-US" sz="2400" dirty="0">
              <a:solidFill>
                <a:schemeClr val="bg1"/>
              </a:solidFill>
            </a:endParaRPr>
          </a:p>
        </p:txBody>
      </p:sp>
      <p:sp>
        <p:nvSpPr>
          <p:cNvPr id="2" name="Rectangle 1">
            <a:extLst>
              <a:ext uri="{FF2B5EF4-FFF2-40B4-BE49-F238E27FC236}">
                <a16:creationId xmlns:a16="http://schemas.microsoft.com/office/drawing/2014/main" id="{E4768E8F-48A9-D168-2C03-4089BFCCE309}"/>
              </a:ext>
            </a:extLst>
          </p:cNvPr>
          <p:cNvSpPr/>
          <p:nvPr/>
        </p:nvSpPr>
        <p:spPr>
          <a:xfrm>
            <a:off x="680595" y="3571402"/>
            <a:ext cx="5368592" cy="9233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Deconstruction</a:t>
            </a:r>
          </a:p>
        </p:txBody>
      </p:sp>
      <p:sp>
        <p:nvSpPr>
          <p:cNvPr id="3" name="Rectangle 2">
            <a:extLst>
              <a:ext uri="{FF2B5EF4-FFF2-40B4-BE49-F238E27FC236}">
                <a16:creationId xmlns:a16="http://schemas.microsoft.com/office/drawing/2014/main" id="{BE83AFAF-E910-C6D6-422D-E6674233FDA8}"/>
              </a:ext>
            </a:extLst>
          </p:cNvPr>
          <p:cNvSpPr/>
          <p:nvPr/>
        </p:nvSpPr>
        <p:spPr>
          <a:xfrm>
            <a:off x="6722956" y="3592926"/>
            <a:ext cx="4592091" cy="923330"/>
          </a:xfrm>
          <a:prstGeom prst="rect">
            <a:avLst/>
          </a:prstGeom>
          <a:noFill/>
        </p:spPr>
        <p:txBody>
          <a:bodyPr wrap="non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Deconversion</a:t>
            </a:r>
          </a:p>
        </p:txBody>
      </p:sp>
      <p:sp>
        <p:nvSpPr>
          <p:cNvPr id="6" name="TextBox 5">
            <a:extLst>
              <a:ext uri="{FF2B5EF4-FFF2-40B4-BE49-F238E27FC236}">
                <a16:creationId xmlns:a16="http://schemas.microsoft.com/office/drawing/2014/main" id="{FF36B281-C203-E275-B2C4-3C39345CD02A}"/>
              </a:ext>
            </a:extLst>
          </p:cNvPr>
          <p:cNvSpPr txBox="1"/>
          <p:nvPr/>
        </p:nvSpPr>
        <p:spPr>
          <a:xfrm>
            <a:off x="6049187" y="3610036"/>
            <a:ext cx="673769" cy="923330"/>
          </a:xfrm>
          <a:prstGeom prst="rect">
            <a:avLst/>
          </a:prstGeom>
          <a:noFill/>
        </p:spPr>
        <p:txBody>
          <a:bodyPr wrap="square" rtlCol="0">
            <a:spAutoFit/>
          </a:bodyPr>
          <a:lstStyle/>
          <a:p>
            <a:r>
              <a:rPr lang="en-US" sz="5400" dirty="0">
                <a:solidFill>
                  <a:schemeClr val="bg1"/>
                </a:solidFill>
              </a:rPr>
              <a:t>≠</a:t>
            </a:r>
          </a:p>
        </p:txBody>
      </p:sp>
    </p:spTree>
    <p:extLst>
      <p:ext uri="{BB962C8B-B14F-4D97-AF65-F5344CB8AC3E}">
        <p14:creationId xmlns:p14="http://schemas.microsoft.com/office/powerpoint/2010/main" val="3817639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26CA6-DBFA-B752-FD2A-A99329CE92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82121A-014B-D30E-D25A-CA7B5D610EB9}"/>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A847AAED-E215-1B54-4EBA-5DCA6391A7A5}"/>
              </a:ext>
            </a:extLst>
          </p:cNvPr>
          <p:cNvSpPr>
            <a:spLocks noGrp="1"/>
          </p:cNvSpPr>
          <p:nvPr>
            <p:ph idx="1"/>
          </p:nvPr>
        </p:nvSpPr>
        <p:spPr>
          <a:xfrm>
            <a:off x="1985211" y="2613981"/>
            <a:ext cx="8193505" cy="3678535"/>
          </a:xfrm>
        </p:spPr>
        <p:txBody>
          <a:bodyPr>
            <a:normAutofit/>
          </a:bodyPr>
          <a:lstStyle/>
          <a:p>
            <a:r>
              <a:rPr lang="en-US" sz="2400" dirty="0">
                <a:solidFill>
                  <a:schemeClr val="bg1"/>
                </a:solidFill>
              </a:rPr>
              <a:t>Deconstruction involves a “re-forming” of faith</a:t>
            </a:r>
          </a:p>
          <a:p>
            <a:r>
              <a:rPr lang="en-US" sz="2400" dirty="0">
                <a:solidFill>
                  <a:schemeClr val="bg1"/>
                </a:solidFill>
              </a:rPr>
              <a:t>Benefits</a:t>
            </a:r>
          </a:p>
          <a:p>
            <a:pPr lvl="1"/>
            <a:r>
              <a:rPr lang="en-US" sz="2000" dirty="0">
                <a:solidFill>
                  <a:schemeClr val="bg1"/>
                </a:solidFill>
              </a:rPr>
              <a:t>A Healthier Faith </a:t>
            </a:r>
          </a:p>
          <a:p>
            <a:pPr lvl="1"/>
            <a:r>
              <a:rPr lang="en-US" sz="2000" dirty="0">
                <a:solidFill>
                  <a:schemeClr val="bg1"/>
                </a:solidFill>
              </a:rPr>
              <a:t>A Genuine Faith</a:t>
            </a:r>
          </a:p>
          <a:p>
            <a:pPr lvl="1"/>
            <a:r>
              <a:rPr lang="en-US" sz="2000" dirty="0">
                <a:solidFill>
                  <a:schemeClr val="bg1"/>
                </a:solidFill>
              </a:rPr>
              <a:t>A Truthful Faith</a:t>
            </a:r>
            <a:endParaRPr lang="en-US" sz="2800" dirty="0">
              <a:solidFill>
                <a:schemeClr val="bg1"/>
              </a:solidFill>
            </a:endParaRPr>
          </a:p>
        </p:txBody>
      </p:sp>
    </p:spTree>
    <p:extLst>
      <p:ext uri="{BB962C8B-B14F-4D97-AF65-F5344CB8AC3E}">
        <p14:creationId xmlns:p14="http://schemas.microsoft.com/office/powerpoint/2010/main" val="3134670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C40FA-E46C-52BC-D726-3A5FF7B2DA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D50DAC7-190B-9A9D-328A-A96FC0888A5B}"/>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4411157E-0816-AED8-E984-4D035189F05D}"/>
              </a:ext>
            </a:extLst>
          </p:cNvPr>
          <p:cNvSpPr>
            <a:spLocks noGrp="1"/>
          </p:cNvSpPr>
          <p:nvPr>
            <p:ph idx="1"/>
          </p:nvPr>
        </p:nvSpPr>
        <p:spPr>
          <a:xfrm>
            <a:off x="1985211" y="2613981"/>
            <a:ext cx="8193505" cy="3678535"/>
          </a:xfrm>
        </p:spPr>
        <p:txBody>
          <a:bodyPr>
            <a:normAutofit/>
          </a:bodyPr>
          <a:lstStyle/>
          <a:p>
            <a:r>
              <a:rPr lang="en-US" sz="2400" dirty="0">
                <a:solidFill>
                  <a:schemeClr val="bg1"/>
                </a:solidFill>
              </a:rPr>
              <a:t>Deconstruction involves a “re-forming” of faith</a:t>
            </a:r>
          </a:p>
          <a:p>
            <a:r>
              <a:rPr lang="en-US" sz="2400" dirty="0">
                <a:solidFill>
                  <a:schemeClr val="bg1"/>
                </a:solidFill>
              </a:rPr>
              <a:t>Risks</a:t>
            </a:r>
          </a:p>
          <a:p>
            <a:pPr lvl="1"/>
            <a:r>
              <a:rPr lang="en-US" sz="2000" dirty="0">
                <a:solidFill>
                  <a:schemeClr val="bg1"/>
                </a:solidFill>
              </a:rPr>
              <a:t>Apostasy</a:t>
            </a:r>
          </a:p>
          <a:p>
            <a:pPr lvl="1"/>
            <a:r>
              <a:rPr lang="en-US" sz="2000" dirty="0">
                <a:solidFill>
                  <a:schemeClr val="bg1"/>
                </a:solidFill>
              </a:rPr>
              <a:t>Heresy</a:t>
            </a:r>
          </a:p>
          <a:p>
            <a:pPr lvl="1"/>
            <a:r>
              <a:rPr lang="en-US" sz="2000" dirty="0">
                <a:solidFill>
                  <a:schemeClr val="bg1"/>
                </a:solidFill>
              </a:rPr>
              <a:t>Demolition</a:t>
            </a: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2247949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D0ABA-F378-B099-4820-89B6E3DBB7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825499B-061D-3510-F859-5796AD0944D0}"/>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0E94F075-6355-D399-1DBA-1F5BEA364128}"/>
              </a:ext>
            </a:extLst>
          </p:cNvPr>
          <p:cNvSpPr>
            <a:spLocks noGrp="1"/>
          </p:cNvSpPr>
          <p:nvPr>
            <p:ph idx="1"/>
          </p:nvPr>
        </p:nvSpPr>
        <p:spPr>
          <a:xfrm>
            <a:off x="1985211" y="2613981"/>
            <a:ext cx="8193505" cy="3678535"/>
          </a:xfrm>
        </p:spPr>
        <p:txBody>
          <a:bodyPr>
            <a:normAutofit/>
          </a:bodyPr>
          <a:lstStyle/>
          <a:p>
            <a:pPr lvl="1"/>
            <a:r>
              <a:rPr lang="en-US" sz="2200" dirty="0">
                <a:solidFill>
                  <a:schemeClr val="bg1"/>
                </a:solidFill>
              </a:rPr>
              <a:t>Deconstruction involves a “re-forming” of faith</a:t>
            </a:r>
          </a:p>
          <a:p>
            <a:pPr lvl="1"/>
            <a:r>
              <a:rPr lang="en-US" sz="2200" dirty="0">
                <a:solidFill>
                  <a:schemeClr val="bg1"/>
                </a:solidFill>
              </a:rPr>
              <a:t>This involves a couple key variables</a:t>
            </a:r>
          </a:p>
          <a:p>
            <a:pPr lvl="2"/>
            <a:r>
              <a:rPr lang="en-US" sz="2200" dirty="0">
                <a:solidFill>
                  <a:schemeClr val="bg1"/>
                </a:solidFill>
              </a:rPr>
              <a:t>Cognitive Dissonance</a:t>
            </a:r>
          </a:p>
          <a:p>
            <a:pPr lvl="2"/>
            <a:r>
              <a:rPr lang="en-US" sz="2200" dirty="0">
                <a:solidFill>
                  <a:schemeClr val="bg1"/>
                </a:solidFill>
              </a:rPr>
              <a:t>Emotional Unrest</a:t>
            </a:r>
          </a:p>
          <a:p>
            <a:pPr lvl="1"/>
            <a:r>
              <a:rPr lang="en-US" sz="2200" dirty="0">
                <a:solidFill>
                  <a:schemeClr val="bg1"/>
                </a:solidFill>
              </a:rPr>
              <a:t>This begins the move toward Paradigm Shift</a:t>
            </a: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2348023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a:extLst>
            <a:ext uri="{FF2B5EF4-FFF2-40B4-BE49-F238E27FC236}">
              <a16:creationId xmlns:a16="http://schemas.microsoft.com/office/drawing/2014/main" id="{E7411187-FBD4-BFC9-3FE3-6B7E38652F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D014FE7-6B18-564B-2EF0-6A52EAA1D96F}"/>
              </a:ext>
            </a:extLst>
          </p:cNvPr>
          <p:cNvSpPr>
            <a:spLocks noGrp="1"/>
          </p:cNvSpPr>
          <p:nvPr>
            <p:ph type="title"/>
          </p:nvPr>
        </p:nvSpPr>
        <p:spPr>
          <a:xfrm>
            <a:off x="539977" y="370332"/>
            <a:ext cx="3066937" cy="1188720"/>
          </a:xfrm>
        </p:spPr>
        <p:txBody>
          <a:bodyPr>
            <a:normAutofit/>
          </a:bodyPr>
          <a:lstStyle/>
          <a:p>
            <a:r>
              <a:rPr lang="en-US" sz="2000" dirty="0"/>
              <a:t>Defining Deconstruction – Paradigm Shift</a:t>
            </a:r>
          </a:p>
        </p:txBody>
      </p:sp>
      <p:sp>
        <p:nvSpPr>
          <p:cNvPr id="5" name="Content Placeholder 4">
            <a:extLst>
              <a:ext uri="{FF2B5EF4-FFF2-40B4-BE49-F238E27FC236}">
                <a16:creationId xmlns:a16="http://schemas.microsoft.com/office/drawing/2014/main" id="{FBE2B3A7-1A4C-D44D-7927-B4FD08D53DAF}"/>
              </a:ext>
            </a:extLst>
          </p:cNvPr>
          <p:cNvSpPr>
            <a:spLocks noGrp="1"/>
          </p:cNvSpPr>
          <p:nvPr>
            <p:ph idx="1"/>
          </p:nvPr>
        </p:nvSpPr>
        <p:spPr>
          <a:xfrm>
            <a:off x="314549" y="1892086"/>
            <a:ext cx="4014069" cy="4388398"/>
          </a:xfrm>
        </p:spPr>
        <p:txBody>
          <a:bodyPr>
            <a:normAutofit fontScale="85000" lnSpcReduction="20000"/>
          </a:bodyPr>
          <a:lstStyle/>
          <a:p>
            <a:pPr marL="228600" lvl="1" indent="0">
              <a:lnSpc>
                <a:spcPct val="90000"/>
              </a:lnSpc>
              <a:buNone/>
            </a:pPr>
            <a:r>
              <a:rPr lang="en-US" sz="2100" b="1" dirty="0">
                <a:solidFill>
                  <a:schemeClr val="bg1"/>
                </a:solidFill>
              </a:rPr>
              <a:t>Stages of Paradigm Shift</a:t>
            </a:r>
          </a:p>
          <a:p>
            <a:pPr marL="914400" lvl="2" indent="-457200">
              <a:lnSpc>
                <a:spcPct val="90000"/>
              </a:lnSpc>
              <a:buFont typeface="+mj-lt"/>
              <a:buAutoNum type="arabicPeriod"/>
            </a:pPr>
            <a:r>
              <a:rPr lang="en-US" sz="2100" dirty="0">
                <a:solidFill>
                  <a:schemeClr val="bg1"/>
                </a:solidFill>
              </a:rPr>
              <a:t>Ignorant Unconcern</a:t>
            </a:r>
          </a:p>
          <a:p>
            <a:pPr marL="914400" lvl="2" indent="-457200">
              <a:lnSpc>
                <a:spcPct val="90000"/>
              </a:lnSpc>
              <a:buFont typeface="+mj-lt"/>
              <a:buAutoNum type="arabicPeriod"/>
            </a:pPr>
            <a:r>
              <a:rPr lang="en-US" sz="2100" dirty="0">
                <a:solidFill>
                  <a:schemeClr val="bg1"/>
                </a:solidFill>
              </a:rPr>
              <a:t>Curiosity (Initial FTE)</a:t>
            </a:r>
          </a:p>
          <a:p>
            <a:pPr marL="914400" lvl="2" indent="-457200">
              <a:lnSpc>
                <a:spcPct val="90000"/>
              </a:lnSpc>
              <a:buFont typeface="+mj-lt"/>
              <a:buAutoNum type="arabicPeriod"/>
            </a:pPr>
            <a:r>
              <a:rPr lang="en-US" sz="2100" dirty="0">
                <a:solidFill>
                  <a:schemeClr val="bg1"/>
                </a:solidFill>
              </a:rPr>
              <a:t>Heightened Curiosity (Crisis expands)</a:t>
            </a:r>
          </a:p>
          <a:p>
            <a:pPr marL="914400" lvl="2" indent="-457200">
              <a:lnSpc>
                <a:spcPct val="90000"/>
              </a:lnSpc>
              <a:buFont typeface="+mj-lt"/>
              <a:buAutoNum type="arabicPeriod"/>
            </a:pPr>
            <a:r>
              <a:rPr lang="en-US" sz="2100" dirty="0">
                <a:solidFill>
                  <a:schemeClr val="bg1"/>
                </a:solidFill>
              </a:rPr>
              <a:t>Cognitive Dissonance</a:t>
            </a:r>
          </a:p>
          <a:p>
            <a:pPr marL="914400" lvl="2" indent="-457200">
              <a:lnSpc>
                <a:spcPct val="90000"/>
              </a:lnSpc>
              <a:buFont typeface="+mj-lt"/>
              <a:buAutoNum type="arabicPeriod"/>
            </a:pPr>
            <a:r>
              <a:rPr lang="en-US" sz="2100" dirty="0">
                <a:solidFill>
                  <a:schemeClr val="bg1"/>
                </a:solidFill>
              </a:rPr>
              <a:t>Emotional Unrest</a:t>
            </a:r>
          </a:p>
          <a:p>
            <a:pPr marL="914400" lvl="2" indent="-457200">
              <a:lnSpc>
                <a:spcPct val="90000"/>
              </a:lnSpc>
              <a:buFont typeface="+mj-lt"/>
              <a:buAutoNum type="arabicPeriod"/>
            </a:pPr>
            <a:r>
              <a:rPr lang="en-US" sz="2100" dirty="0">
                <a:solidFill>
                  <a:schemeClr val="bg1"/>
                </a:solidFill>
              </a:rPr>
              <a:t>Questioning (Exploration increases)</a:t>
            </a:r>
          </a:p>
          <a:p>
            <a:pPr marL="914400" lvl="2" indent="-457200">
              <a:lnSpc>
                <a:spcPct val="90000"/>
              </a:lnSpc>
              <a:buFont typeface="+mj-lt"/>
              <a:buAutoNum type="arabicPeriod"/>
            </a:pPr>
            <a:r>
              <a:rPr lang="en-US" sz="2100" dirty="0">
                <a:solidFill>
                  <a:schemeClr val="bg1"/>
                </a:solidFill>
              </a:rPr>
              <a:t>Choice Selection</a:t>
            </a:r>
          </a:p>
          <a:p>
            <a:pPr marL="914400" lvl="2" indent="-457200">
              <a:lnSpc>
                <a:spcPct val="90000"/>
              </a:lnSpc>
              <a:buFont typeface="+mj-lt"/>
              <a:buAutoNum type="arabicPeriod"/>
            </a:pPr>
            <a:r>
              <a:rPr lang="en-US" sz="2100" dirty="0">
                <a:solidFill>
                  <a:schemeClr val="bg1"/>
                </a:solidFill>
              </a:rPr>
              <a:t>Cognitive/Emotional Consonance</a:t>
            </a:r>
          </a:p>
          <a:p>
            <a:pPr marL="914400" lvl="2" indent="-457200">
              <a:lnSpc>
                <a:spcPct val="90000"/>
              </a:lnSpc>
              <a:buFont typeface="+mj-lt"/>
              <a:buAutoNum type="arabicPeriod"/>
            </a:pPr>
            <a:r>
              <a:rPr lang="en-US" sz="2100" dirty="0">
                <a:solidFill>
                  <a:schemeClr val="bg1"/>
                </a:solidFill>
              </a:rPr>
              <a:t>Sated Curiosity</a:t>
            </a:r>
          </a:p>
          <a:p>
            <a:pPr marL="914400" lvl="2" indent="-457200">
              <a:lnSpc>
                <a:spcPct val="90000"/>
              </a:lnSpc>
              <a:buFont typeface="+mj-lt"/>
              <a:buAutoNum type="arabicPeriod"/>
            </a:pPr>
            <a:r>
              <a:rPr lang="en-US" sz="2100" dirty="0">
                <a:solidFill>
                  <a:schemeClr val="bg1"/>
                </a:solidFill>
              </a:rPr>
              <a:t>Informed Unconcern</a:t>
            </a:r>
          </a:p>
          <a:p>
            <a:pPr>
              <a:lnSpc>
                <a:spcPct val="90000"/>
              </a:lnSpc>
            </a:pPr>
            <a:endParaRPr lang="en-US" sz="1100" dirty="0">
              <a:solidFill>
                <a:schemeClr val="bg1"/>
              </a:solidFill>
            </a:endParaRPr>
          </a:p>
          <a:p>
            <a:pPr>
              <a:lnSpc>
                <a:spcPct val="90000"/>
              </a:lnSpc>
            </a:pPr>
            <a:endParaRPr lang="en-US" sz="1100" dirty="0"/>
          </a:p>
        </p:txBody>
      </p:sp>
      <p:sp>
        <p:nvSpPr>
          <p:cNvPr id="7" name="Rectangle 6">
            <a:extLst>
              <a:ext uri="{FF2B5EF4-FFF2-40B4-BE49-F238E27FC236}">
                <a16:creationId xmlns:a16="http://schemas.microsoft.com/office/drawing/2014/main" id="{B9A6A8C2-8B3A-4AD3-AFCC-F1D3F1F02D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DF64937-39B5-4AB3-A2EF-EA689BA60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A437BAE-D41E-174D-587E-5EFCB17C9B45}"/>
              </a:ext>
            </a:extLst>
          </p:cNvPr>
          <p:cNvPicPr>
            <a:picLocks noChangeAspect="1"/>
          </p:cNvPicPr>
          <p:nvPr/>
        </p:nvPicPr>
        <p:blipFill>
          <a:blip r:embed="rId4"/>
          <a:stretch>
            <a:fillRect/>
          </a:stretch>
        </p:blipFill>
        <p:spPr>
          <a:xfrm>
            <a:off x="4823366" y="2413289"/>
            <a:ext cx="6227064" cy="2039363"/>
          </a:xfrm>
          <a:prstGeom prst="rect">
            <a:avLst/>
          </a:prstGeom>
        </p:spPr>
      </p:pic>
    </p:spTree>
    <p:extLst>
      <p:ext uri="{BB962C8B-B14F-4D97-AF65-F5344CB8AC3E}">
        <p14:creationId xmlns:p14="http://schemas.microsoft.com/office/powerpoint/2010/main" val="636756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C3EC1-5D71-ABC0-6522-7B41B4F3CB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F1C87D-1BE8-6FD3-2E3F-162113B1C83F}"/>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592BC2FA-0510-27BF-2F80-063F5D7EFECC}"/>
              </a:ext>
            </a:extLst>
          </p:cNvPr>
          <p:cNvSpPr>
            <a:spLocks noGrp="1"/>
          </p:cNvSpPr>
          <p:nvPr>
            <p:ph idx="1"/>
          </p:nvPr>
        </p:nvSpPr>
        <p:spPr>
          <a:xfrm>
            <a:off x="1985211" y="2613981"/>
            <a:ext cx="8193505" cy="3678535"/>
          </a:xfrm>
        </p:spPr>
        <p:txBody>
          <a:bodyPr>
            <a:normAutofit/>
          </a:bodyPr>
          <a:lstStyle/>
          <a:p>
            <a:pPr lvl="1"/>
            <a:r>
              <a:rPr lang="en-US" sz="2200" dirty="0">
                <a:solidFill>
                  <a:schemeClr val="bg1"/>
                </a:solidFill>
              </a:rPr>
              <a:t>The authors emphasize the importance of rightly understanding Jesus's identity.</a:t>
            </a:r>
          </a:p>
          <a:p>
            <a:pPr lvl="1"/>
            <a:r>
              <a:rPr lang="en-US" sz="2200" dirty="0">
                <a:solidFill>
                  <a:schemeClr val="bg1"/>
                </a:solidFill>
              </a:rPr>
              <a:t>p.35 - “Your conclusions about the identity of Jesus are the most important thing about you."</a:t>
            </a:r>
          </a:p>
          <a:p>
            <a:pPr lvl="1"/>
            <a:r>
              <a:rPr lang="en-US" sz="2200" dirty="0">
                <a:solidFill>
                  <a:schemeClr val="bg1"/>
                </a:solidFill>
              </a:rPr>
              <a:t>The main argument here is that any deconstruction or reconstruction of Christianity must retain two basic components - A right understanding of Jesus as Son of God, and a right understanding of Jesus as Lord. Getting either of these wrong moves one outside the bounds of Christianity.</a:t>
            </a:r>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1670956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59472-6DE3-6E2E-9488-7475B047C2B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775CC0-9705-199F-62AC-4773373BE34C}"/>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51B4C447-ED78-B8A7-0324-6AF840F069C2}"/>
              </a:ext>
            </a:extLst>
          </p:cNvPr>
          <p:cNvSpPr>
            <a:spLocks noGrp="1"/>
          </p:cNvSpPr>
          <p:nvPr>
            <p:ph idx="1"/>
          </p:nvPr>
        </p:nvSpPr>
        <p:spPr>
          <a:xfrm>
            <a:off x="1985211" y="2613981"/>
            <a:ext cx="8193505" cy="3678535"/>
          </a:xfrm>
        </p:spPr>
        <p:txBody>
          <a:bodyPr>
            <a:normAutofit/>
          </a:bodyPr>
          <a:lstStyle/>
          <a:p>
            <a:r>
              <a:rPr lang="en-US" sz="2400" b="1" dirty="0">
                <a:solidFill>
                  <a:schemeClr val="bg1"/>
                </a:solidFill>
              </a:rPr>
              <a:t>Dogma and Doctrine </a:t>
            </a:r>
            <a:r>
              <a:rPr lang="en-US" sz="2400" dirty="0">
                <a:solidFill>
                  <a:schemeClr val="bg1"/>
                </a:solidFill>
              </a:rPr>
              <a:t>play a necessary role in Deconstruction</a:t>
            </a:r>
          </a:p>
          <a:p>
            <a:r>
              <a:rPr lang="en-US" sz="2400" b="1" dirty="0">
                <a:solidFill>
                  <a:schemeClr val="bg1"/>
                </a:solidFill>
              </a:rPr>
              <a:t>Dogma</a:t>
            </a:r>
            <a:r>
              <a:rPr lang="en-US" sz="2400" dirty="0">
                <a:solidFill>
                  <a:schemeClr val="bg1"/>
                </a:solidFill>
              </a:rPr>
              <a:t> is a needed (outer) fence. Outside this fence, one is no longer truly a Christian because what they believe, no matter how sincerely they believe it, is beyond reasonable historical orthodoxy</a:t>
            </a:r>
          </a:p>
          <a:p>
            <a:r>
              <a:rPr lang="en-US" sz="2400" b="1" dirty="0">
                <a:solidFill>
                  <a:schemeClr val="bg1"/>
                </a:solidFill>
              </a:rPr>
              <a:t>Doctrine</a:t>
            </a:r>
            <a:r>
              <a:rPr lang="en-US" sz="2400" dirty="0">
                <a:solidFill>
                  <a:schemeClr val="bg1"/>
                </a:solidFill>
              </a:rPr>
              <a:t> is the Christian pasture. People can disagree on doctrine and both still be Christians.</a:t>
            </a:r>
          </a:p>
        </p:txBody>
      </p:sp>
    </p:spTree>
    <p:extLst>
      <p:ext uri="{BB962C8B-B14F-4D97-AF65-F5344CB8AC3E}">
        <p14:creationId xmlns:p14="http://schemas.microsoft.com/office/powerpoint/2010/main" val="2073893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0069C-3CE3-2523-767D-92EC803B7B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E1B8CDF-3C68-7B6E-9F87-9CA3C9063CD1}"/>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176CBFEE-802C-8BE2-B7CA-162A01855BDD}"/>
              </a:ext>
            </a:extLst>
          </p:cNvPr>
          <p:cNvSpPr>
            <a:spLocks noGrp="1"/>
          </p:cNvSpPr>
          <p:nvPr>
            <p:ph idx="1"/>
          </p:nvPr>
        </p:nvSpPr>
        <p:spPr>
          <a:xfrm>
            <a:off x="1985211" y="2613981"/>
            <a:ext cx="8193505" cy="3678535"/>
          </a:xfrm>
        </p:spPr>
        <p:txBody>
          <a:bodyPr>
            <a:normAutofit/>
          </a:bodyPr>
          <a:lstStyle/>
          <a:p>
            <a:r>
              <a:rPr lang="en-US" sz="2400" b="1" dirty="0">
                <a:solidFill>
                  <a:schemeClr val="bg1"/>
                </a:solidFill>
              </a:rPr>
              <a:t>Dogma and Doctrine </a:t>
            </a:r>
            <a:r>
              <a:rPr lang="en-US" sz="2400" dirty="0">
                <a:solidFill>
                  <a:schemeClr val="bg1"/>
                </a:solidFill>
              </a:rPr>
              <a:t>play a necessary role in Deconstruction</a:t>
            </a:r>
          </a:p>
          <a:p>
            <a:r>
              <a:rPr lang="en-US" sz="2400" b="1" dirty="0">
                <a:solidFill>
                  <a:schemeClr val="bg1"/>
                </a:solidFill>
              </a:rPr>
              <a:t>Dogma</a:t>
            </a:r>
            <a:r>
              <a:rPr lang="en-US" sz="2400" dirty="0">
                <a:solidFill>
                  <a:schemeClr val="bg1"/>
                </a:solidFill>
              </a:rPr>
              <a:t> is a needed (outer) fence. Outside this fence, one is no longer truly a Christian because what they believe, no matter how sincerely they believe it, is beyond reasonable historical orthodoxy</a:t>
            </a:r>
          </a:p>
          <a:p>
            <a:r>
              <a:rPr lang="en-US" sz="2400" b="1" dirty="0">
                <a:solidFill>
                  <a:schemeClr val="bg1"/>
                </a:solidFill>
              </a:rPr>
              <a:t>Doctrine</a:t>
            </a:r>
            <a:r>
              <a:rPr lang="en-US" sz="2400" dirty="0">
                <a:solidFill>
                  <a:schemeClr val="bg1"/>
                </a:solidFill>
              </a:rPr>
              <a:t> is the Christian pasture. People can disagree on doctrine and both still be Christians.</a:t>
            </a:r>
          </a:p>
        </p:txBody>
      </p:sp>
    </p:spTree>
    <p:extLst>
      <p:ext uri="{BB962C8B-B14F-4D97-AF65-F5344CB8AC3E}">
        <p14:creationId xmlns:p14="http://schemas.microsoft.com/office/powerpoint/2010/main" val="2656891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13C53-EEBE-C60D-1BC0-955AF1AB6B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B03E1AB-CC76-8767-56BC-E5F785BC7D88}"/>
              </a:ext>
            </a:extLst>
          </p:cNvPr>
          <p:cNvSpPr>
            <a:spLocks noGrp="1"/>
          </p:cNvSpPr>
          <p:nvPr>
            <p:ph type="title"/>
          </p:nvPr>
        </p:nvSpPr>
        <p:spPr>
          <a:xfrm>
            <a:off x="1985211" y="964692"/>
            <a:ext cx="8193505" cy="1188720"/>
          </a:xfrm>
        </p:spPr>
        <p:txBody>
          <a:bodyPr/>
          <a:lstStyle/>
          <a:p>
            <a:r>
              <a:rPr lang="en-US" dirty="0"/>
              <a:t>Defining Deconstruction – M</a:t>
            </a:r>
            <a:r>
              <a:rPr lang="en-US" sz="1800" dirty="0"/>
              <a:t>c</a:t>
            </a:r>
            <a:r>
              <a:rPr lang="en-US" dirty="0"/>
              <a:t>Dowell and Marriott</a:t>
            </a:r>
          </a:p>
        </p:txBody>
      </p:sp>
      <p:sp>
        <p:nvSpPr>
          <p:cNvPr id="5" name="Content Placeholder 4">
            <a:extLst>
              <a:ext uri="{FF2B5EF4-FFF2-40B4-BE49-F238E27FC236}">
                <a16:creationId xmlns:a16="http://schemas.microsoft.com/office/drawing/2014/main" id="{36F44308-F9F6-17E4-27D9-A71380106E28}"/>
              </a:ext>
            </a:extLst>
          </p:cNvPr>
          <p:cNvSpPr>
            <a:spLocks noGrp="1"/>
          </p:cNvSpPr>
          <p:nvPr>
            <p:ph idx="1"/>
          </p:nvPr>
        </p:nvSpPr>
        <p:spPr>
          <a:xfrm>
            <a:off x="1985211" y="2613981"/>
            <a:ext cx="8193505" cy="3678535"/>
          </a:xfrm>
        </p:spPr>
        <p:txBody>
          <a:bodyPr>
            <a:normAutofit/>
          </a:bodyPr>
          <a:lstStyle/>
          <a:p>
            <a:r>
              <a:rPr lang="en-US" sz="2400" b="1" dirty="0">
                <a:solidFill>
                  <a:schemeClr val="bg1"/>
                </a:solidFill>
              </a:rPr>
              <a:t>Dogma and Doctrine </a:t>
            </a:r>
            <a:r>
              <a:rPr lang="en-US" sz="2400" dirty="0">
                <a:solidFill>
                  <a:schemeClr val="bg1"/>
                </a:solidFill>
              </a:rPr>
              <a:t>play a necessary role in Deconstruction</a:t>
            </a:r>
          </a:p>
          <a:p>
            <a:r>
              <a:rPr lang="en-US" sz="2400" b="1" dirty="0">
                <a:solidFill>
                  <a:schemeClr val="bg1"/>
                </a:solidFill>
              </a:rPr>
              <a:t>Dogma</a:t>
            </a:r>
            <a:r>
              <a:rPr lang="en-US" sz="2400" dirty="0">
                <a:solidFill>
                  <a:schemeClr val="bg1"/>
                </a:solidFill>
              </a:rPr>
              <a:t> is a needed (outer) fence. Outside this fence, one is no longer truly a Christian because what they believe, no matter how sincerely they believe it, is beyond reasonable historical orthodoxy</a:t>
            </a:r>
          </a:p>
          <a:p>
            <a:r>
              <a:rPr lang="en-US" sz="2400" b="1" dirty="0">
                <a:solidFill>
                  <a:schemeClr val="bg1"/>
                </a:solidFill>
              </a:rPr>
              <a:t>Doctrine</a:t>
            </a:r>
            <a:r>
              <a:rPr lang="en-US" sz="2400" dirty="0">
                <a:solidFill>
                  <a:schemeClr val="bg1"/>
                </a:solidFill>
              </a:rPr>
              <a:t> is the Christian pasture. People can disagree on doctrine and both still be Christians.</a:t>
            </a:r>
          </a:p>
        </p:txBody>
      </p:sp>
    </p:spTree>
    <p:extLst>
      <p:ext uri="{BB962C8B-B14F-4D97-AF65-F5344CB8AC3E}">
        <p14:creationId xmlns:p14="http://schemas.microsoft.com/office/powerpoint/2010/main" val="3270650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CEBE9-2849-5C9E-03C4-AC8AF0D2FB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14FA8A-909B-E804-B926-F2FB05FAD2B8}"/>
              </a:ext>
            </a:extLst>
          </p:cNvPr>
          <p:cNvSpPr>
            <a:spLocks noGrp="1"/>
          </p:cNvSpPr>
          <p:nvPr>
            <p:ph type="title"/>
          </p:nvPr>
        </p:nvSpPr>
        <p:spPr/>
        <p:txBody>
          <a:bodyPr/>
          <a:lstStyle/>
          <a:p>
            <a:r>
              <a:rPr lang="en-US" dirty="0"/>
              <a:t>Assessment: determining     Who is at risk?</a:t>
            </a:r>
          </a:p>
        </p:txBody>
      </p:sp>
      <p:sp>
        <p:nvSpPr>
          <p:cNvPr id="5" name="Text Placeholder 4">
            <a:extLst>
              <a:ext uri="{FF2B5EF4-FFF2-40B4-BE49-F238E27FC236}">
                <a16:creationId xmlns:a16="http://schemas.microsoft.com/office/drawing/2014/main" id="{72F77018-55C8-67EC-9ABE-3371BEF8207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39718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87F782-8811-5E06-D2B0-F1F0767D86F1}"/>
              </a:ext>
            </a:extLst>
          </p:cNvPr>
          <p:cNvSpPr>
            <a:spLocks noGrp="1"/>
          </p:cNvSpPr>
          <p:nvPr>
            <p:ph type="title"/>
          </p:nvPr>
        </p:nvSpPr>
        <p:spPr/>
        <p:txBody>
          <a:bodyPr/>
          <a:lstStyle/>
          <a:p>
            <a:r>
              <a:rPr lang="en-US" dirty="0"/>
              <a:t>Determining who is at risk</a:t>
            </a:r>
          </a:p>
        </p:txBody>
      </p:sp>
      <p:sp>
        <p:nvSpPr>
          <p:cNvPr id="5" name="Content Placeholder 4">
            <a:extLst>
              <a:ext uri="{FF2B5EF4-FFF2-40B4-BE49-F238E27FC236}">
                <a16:creationId xmlns:a16="http://schemas.microsoft.com/office/drawing/2014/main" id="{6FF00E69-3CC2-C556-D992-27504F734916}"/>
              </a:ext>
            </a:extLst>
          </p:cNvPr>
          <p:cNvSpPr>
            <a:spLocks noGrp="1"/>
          </p:cNvSpPr>
          <p:nvPr>
            <p:ph idx="1"/>
          </p:nvPr>
        </p:nvSpPr>
        <p:spPr/>
        <p:txBody>
          <a:bodyPr/>
          <a:lstStyle/>
          <a:p>
            <a:r>
              <a:rPr lang="en-US" dirty="0">
                <a:solidFill>
                  <a:schemeClr val="bg1"/>
                </a:solidFill>
              </a:rPr>
              <a:t>Faith Identity Test score – Identifies State</a:t>
            </a:r>
          </a:p>
          <a:p>
            <a:r>
              <a:rPr lang="en-US" dirty="0">
                <a:solidFill>
                  <a:schemeClr val="bg1"/>
                </a:solidFill>
              </a:rPr>
              <a:t>Ask about Faith Transforming Events</a:t>
            </a:r>
          </a:p>
          <a:p>
            <a:r>
              <a:rPr lang="en-US" dirty="0">
                <a:solidFill>
                  <a:schemeClr val="bg1"/>
                </a:solidFill>
              </a:rPr>
              <a:t>Explore Current State (where they are)</a:t>
            </a:r>
          </a:p>
          <a:p>
            <a:r>
              <a:rPr lang="en-US" dirty="0">
                <a:solidFill>
                  <a:schemeClr val="bg1"/>
                </a:solidFill>
              </a:rPr>
              <a:t>Explore prior experiences w/ questions (how they got there)</a:t>
            </a:r>
          </a:p>
        </p:txBody>
      </p:sp>
    </p:spTree>
    <p:extLst>
      <p:ext uri="{BB962C8B-B14F-4D97-AF65-F5344CB8AC3E}">
        <p14:creationId xmlns:p14="http://schemas.microsoft.com/office/powerpoint/2010/main" val="3716585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D00D9-DA0D-4762-A3E7-4DF12CD5E06B}"/>
              </a:ext>
            </a:extLst>
          </p:cNvPr>
          <p:cNvSpPr>
            <a:spLocks noGrp="1"/>
          </p:cNvSpPr>
          <p:nvPr>
            <p:ph type="title"/>
          </p:nvPr>
        </p:nvSpPr>
        <p:spPr/>
        <p:txBody>
          <a:bodyPr/>
          <a:lstStyle/>
          <a:p>
            <a:r>
              <a:rPr lang="en-US" dirty="0"/>
              <a:t>Faith Identity Test</a:t>
            </a:r>
          </a:p>
        </p:txBody>
      </p:sp>
      <p:sp>
        <p:nvSpPr>
          <p:cNvPr id="3" name="Content Placeholder 2">
            <a:extLst>
              <a:ext uri="{FF2B5EF4-FFF2-40B4-BE49-F238E27FC236}">
                <a16:creationId xmlns:a16="http://schemas.microsoft.com/office/drawing/2014/main" id="{8661F3F7-B041-49CA-BAAA-C613335131E2}"/>
              </a:ext>
            </a:extLst>
          </p:cNvPr>
          <p:cNvSpPr>
            <a:spLocks noGrp="1"/>
          </p:cNvSpPr>
          <p:nvPr>
            <p:ph idx="1"/>
          </p:nvPr>
        </p:nvSpPr>
        <p:spPr/>
        <p:txBody>
          <a:bodyPr/>
          <a:lstStyle/>
          <a:p>
            <a:r>
              <a:rPr lang="en-US" sz="2400" dirty="0">
                <a:solidFill>
                  <a:schemeClr val="bg1"/>
                </a:solidFill>
              </a:rPr>
              <a:t>Developed ~80 questions dealing with commitment, exploration, and faith transforming events</a:t>
            </a:r>
          </a:p>
          <a:p>
            <a:r>
              <a:rPr lang="en-US" sz="2400" dirty="0">
                <a:solidFill>
                  <a:schemeClr val="bg1"/>
                </a:solidFill>
              </a:rPr>
              <a:t>Divided questions into groups based on type of commitment vs. exploration (Emotional, Spiritual, Cognitive, Volitional)</a:t>
            </a:r>
          </a:p>
          <a:p>
            <a:r>
              <a:rPr lang="en-US" sz="2400" dirty="0">
                <a:solidFill>
                  <a:schemeClr val="bg1"/>
                </a:solidFill>
              </a:rPr>
              <a:t>Narrowed down to 16 questions for initial study</a:t>
            </a:r>
          </a:p>
          <a:p>
            <a:r>
              <a:rPr lang="en-US" sz="2400" dirty="0">
                <a:solidFill>
                  <a:schemeClr val="bg1"/>
                </a:solidFill>
              </a:rPr>
              <a:t>As result of study, dropped to 10 questions</a:t>
            </a:r>
          </a:p>
          <a:p>
            <a:pPr marL="0" indent="0">
              <a:buNone/>
            </a:pPr>
            <a:endParaRPr lang="en-US" dirty="0"/>
          </a:p>
          <a:p>
            <a:endParaRPr lang="en-US" dirty="0"/>
          </a:p>
        </p:txBody>
      </p:sp>
    </p:spTree>
    <p:extLst>
      <p:ext uri="{BB962C8B-B14F-4D97-AF65-F5344CB8AC3E}">
        <p14:creationId xmlns:p14="http://schemas.microsoft.com/office/powerpoint/2010/main" val="332504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D00D9-DA0D-4762-A3E7-4DF12CD5E06B}"/>
              </a:ext>
            </a:extLst>
          </p:cNvPr>
          <p:cNvSpPr>
            <a:spLocks noGrp="1"/>
          </p:cNvSpPr>
          <p:nvPr>
            <p:ph type="title"/>
          </p:nvPr>
        </p:nvSpPr>
        <p:spPr>
          <a:xfrm>
            <a:off x="2231135" y="313839"/>
            <a:ext cx="7729728" cy="1188720"/>
          </a:xfrm>
        </p:spPr>
        <p:txBody>
          <a:bodyPr/>
          <a:lstStyle/>
          <a:p>
            <a:r>
              <a:rPr lang="en-US" dirty="0"/>
              <a:t>Faith Identity Test</a:t>
            </a:r>
          </a:p>
        </p:txBody>
      </p:sp>
      <p:sp>
        <p:nvSpPr>
          <p:cNvPr id="3" name="Content Placeholder 2">
            <a:extLst>
              <a:ext uri="{FF2B5EF4-FFF2-40B4-BE49-F238E27FC236}">
                <a16:creationId xmlns:a16="http://schemas.microsoft.com/office/drawing/2014/main" id="{8661F3F7-B041-49CA-BAAA-C613335131E2}"/>
              </a:ext>
            </a:extLst>
          </p:cNvPr>
          <p:cNvSpPr>
            <a:spLocks noGrp="1"/>
          </p:cNvSpPr>
          <p:nvPr>
            <p:ph idx="1"/>
          </p:nvPr>
        </p:nvSpPr>
        <p:spPr>
          <a:xfrm>
            <a:off x="2340263" y="1564510"/>
            <a:ext cx="7511472" cy="4041162"/>
          </a:xfrm>
        </p:spPr>
        <p:txBody>
          <a:bodyPr/>
          <a:lstStyle/>
          <a:p>
            <a:r>
              <a:rPr lang="en-US" sz="2400" dirty="0">
                <a:solidFill>
                  <a:schemeClr val="bg1"/>
                </a:solidFill>
              </a:rPr>
              <a:t>For initial test</a:t>
            </a:r>
          </a:p>
          <a:p>
            <a:pPr lvl="1"/>
            <a:r>
              <a:rPr lang="en-US" sz="2200" dirty="0">
                <a:solidFill>
                  <a:schemeClr val="bg1"/>
                </a:solidFill>
              </a:rPr>
              <a:t>N = 165 Participants (M=57; F=108)</a:t>
            </a:r>
          </a:p>
          <a:p>
            <a:pPr lvl="1"/>
            <a:r>
              <a:rPr lang="en-US" sz="2200" dirty="0">
                <a:solidFill>
                  <a:schemeClr val="bg1"/>
                </a:solidFill>
              </a:rPr>
              <a:t>150 Freshmen, 12 Sophomores, 3 Juniors</a:t>
            </a:r>
          </a:p>
          <a:p>
            <a:pPr lvl="1"/>
            <a:r>
              <a:rPr lang="en-US" sz="2200" dirty="0">
                <a:solidFill>
                  <a:schemeClr val="bg1"/>
                </a:solidFill>
              </a:rPr>
              <a:t>Completion time: &lt; 5 minutes</a:t>
            </a:r>
          </a:p>
          <a:p>
            <a:pPr lvl="1"/>
            <a:endParaRPr lang="en-US" sz="2200" dirty="0">
              <a:solidFill>
                <a:schemeClr val="bg1"/>
              </a:solidFill>
            </a:endParaRPr>
          </a:p>
          <a:p>
            <a:pPr lvl="1"/>
            <a:endParaRPr lang="en-US" sz="2200" dirty="0">
              <a:solidFill>
                <a:schemeClr val="bg1"/>
              </a:solidFill>
            </a:endParaRPr>
          </a:p>
          <a:p>
            <a:pPr marL="0" indent="0">
              <a:buNone/>
            </a:pPr>
            <a:endParaRPr lang="en-US" dirty="0"/>
          </a:p>
          <a:p>
            <a:endParaRPr lang="en-US" dirty="0"/>
          </a:p>
        </p:txBody>
      </p:sp>
      <p:pic>
        <p:nvPicPr>
          <p:cNvPr id="5" name="Picture 4">
            <a:extLst>
              <a:ext uri="{FF2B5EF4-FFF2-40B4-BE49-F238E27FC236}">
                <a16:creationId xmlns:a16="http://schemas.microsoft.com/office/drawing/2014/main" id="{20BF331F-C71B-4C81-A355-2A2B73EA5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4986" y="3885800"/>
            <a:ext cx="5762027" cy="2376183"/>
          </a:xfrm>
          <a:prstGeom prst="rect">
            <a:avLst/>
          </a:prstGeom>
        </p:spPr>
      </p:pic>
    </p:spTree>
    <p:extLst>
      <p:ext uri="{BB962C8B-B14F-4D97-AF65-F5344CB8AC3E}">
        <p14:creationId xmlns:p14="http://schemas.microsoft.com/office/powerpoint/2010/main" val="405285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D00D9-DA0D-4762-A3E7-4DF12CD5E06B}"/>
              </a:ext>
            </a:extLst>
          </p:cNvPr>
          <p:cNvSpPr>
            <a:spLocks noGrp="1"/>
          </p:cNvSpPr>
          <p:nvPr>
            <p:ph type="title"/>
          </p:nvPr>
        </p:nvSpPr>
        <p:spPr>
          <a:xfrm>
            <a:off x="2231136" y="206933"/>
            <a:ext cx="7729728" cy="1188720"/>
          </a:xfrm>
        </p:spPr>
        <p:txBody>
          <a:bodyPr/>
          <a:lstStyle/>
          <a:p>
            <a:r>
              <a:rPr lang="en-US" dirty="0"/>
              <a:t>Faith Identity Test</a:t>
            </a:r>
          </a:p>
        </p:txBody>
      </p:sp>
      <p:sp>
        <p:nvSpPr>
          <p:cNvPr id="3" name="Content Placeholder 2">
            <a:extLst>
              <a:ext uri="{FF2B5EF4-FFF2-40B4-BE49-F238E27FC236}">
                <a16:creationId xmlns:a16="http://schemas.microsoft.com/office/drawing/2014/main" id="{8661F3F7-B041-49CA-BAAA-C613335131E2}"/>
              </a:ext>
            </a:extLst>
          </p:cNvPr>
          <p:cNvSpPr>
            <a:spLocks noGrp="1"/>
          </p:cNvSpPr>
          <p:nvPr>
            <p:ph idx="1"/>
          </p:nvPr>
        </p:nvSpPr>
        <p:spPr>
          <a:xfrm>
            <a:off x="2002714" y="2065252"/>
            <a:ext cx="6635960" cy="4041162"/>
          </a:xfrm>
        </p:spPr>
        <p:txBody>
          <a:bodyPr>
            <a:normAutofit/>
          </a:bodyPr>
          <a:lstStyle/>
          <a:p>
            <a:pPr marL="0" indent="0">
              <a:buNone/>
            </a:pPr>
            <a:r>
              <a:rPr lang="en-US" sz="2400" dirty="0">
                <a:solidFill>
                  <a:schemeClr val="bg1"/>
                </a:solidFill>
              </a:rPr>
              <a:t>Factor Analysis in SPSS revealed 2 Clear Factors after Varimax Rotation</a:t>
            </a:r>
          </a:p>
          <a:p>
            <a:r>
              <a:rPr lang="en-US" sz="2400" dirty="0">
                <a:solidFill>
                  <a:schemeClr val="bg1"/>
                </a:solidFill>
              </a:rPr>
              <a:t>The factors were clearly divided by question type</a:t>
            </a:r>
          </a:p>
          <a:p>
            <a:r>
              <a:rPr lang="en-US" sz="2400" dirty="0">
                <a:solidFill>
                  <a:schemeClr val="bg1"/>
                </a:solidFill>
              </a:rPr>
              <a:t>The Exploration and Commitment emerged as the factors</a:t>
            </a:r>
            <a:endParaRPr lang="en-US" dirty="0">
              <a:solidFill>
                <a:schemeClr val="bg1"/>
              </a:solidFill>
            </a:endParaRPr>
          </a:p>
          <a:p>
            <a:pPr marL="0" indent="0">
              <a:buNone/>
            </a:pPr>
            <a:endParaRPr lang="en-US" dirty="0">
              <a:solidFill>
                <a:schemeClr val="bg1"/>
              </a:solidFill>
            </a:endParaRPr>
          </a:p>
          <a:p>
            <a:pPr marL="0" indent="0">
              <a:buNone/>
            </a:pPr>
            <a:r>
              <a:rPr lang="en-US" dirty="0">
                <a:solidFill>
                  <a:schemeClr val="bg1"/>
                </a:solidFill>
              </a:rPr>
              <a:t>KMO and Bartlett’s values indicate sufficient strength to conduct a factor analysis and that data are normally distributed.</a:t>
            </a:r>
          </a:p>
          <a:p>
            <a:pPr marL="0" indent="0">
              <a:buNone/>
            </a:pPr>
            <a:endParaRPr lang="en-US" dirty="0"/>
          </a:p>
          <a:p>
            <a:endParaRPr lang="en-US" dirty="0"/>
          </a:p>
        </p:txBody>
      </p:sp>
      <p:pic>
        <p:nvPicPr>
          <p:cNvPr id="6" name="Picture 5">
            <a:extLst>
              <a:ext uri="{FF2B5EF4-FFF2-40B4-BE49-F238E27FC236}">
                <a16:creationId xmlns:a16="http://schemas.microsoft.com/office/drawing/2014/main" id="{72DA809C-EB35-4657-8BE8-F5C86AEC2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7995" y="1648326"/>
            <a:ext cx="2372825" cy="3576945"/>
          </a:xfrm>
          <a:prstGeom prst="rect">
            <a:avLst/>
          </a:prstGeom>
        </p:spPr>
      </p:pic>
      <p:pic>
        <p:nvPicPr>
          <p:cNvPr id="8" name="Picture 7">
            <a:extLst>
              <a:ext uri="{FF2B5EF4-FFF2-40B4-BE49-F238E27FC236}">
                <a16:creationId xmlns:a16="http://schemas.microsoft.com/office/drawing/2014/main" id="{9CC582E0-B5CD-4622-B1E1-903A42E5E4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0906" y="5347934"/>
            <a:ext cx="4099915" cy="1303133"/>
          </a:xfrm>
          <a:prstGeom prst="rect">
            <a:avLst/>
          </a:prstGeom>
        </p:spPr>
      </p:pic>
    </p:spTree>
    <p:extLst>
      <p:ext uri="{BB962C8B-B14F-4D97-AF65-F5344CB8AC3E}">
        <p14:creationId xmlns:p14="http://schemas.microsoft.com/office/powerpoint/2010/main" val="727331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D00D9-DA0D-4762-A3E7-4DF12CD5E06B}"/>
              </a:ext>
            </a:extLst>
          </p:cNvPr>
          <p:cNvSpPr>
            <a:spLocks noGrp="1"/>
          </p:cNvSpPr>
          <p:nvPr>
            <p:ph type="title"/>
          </p:nvPr>
        </p:nvSpPr>
        <p:spPr/>
        <p:txBody>
          <a:bodyPr/>
          <a:lstStyle/>
          <a:p>
            <a:r>
              <a:rPr lang="en-US" dirty="0"/>
              <a:t>Faith Identity Test</a:t>
            </a:r>
          </a:p>
        </p:txBody>
      </p:sp>
      <p:sp>
        <p:nvSpPr>
          <p:cNvPr id="3" name="Content Placeholder 2">
            <a:extLst>
              <a:ext uri="{FF2B5EF4-FFF2-40B4-BE49-F238E27FC236}">
                <a16:creationId xmlns:a16="http://schemas.microsoft.com/office/drawing/2014/main" id="{8661F3F7-B041-49CA-BAAA-C613335131E2}"/>
              </a:ext>
            </a:extLst>
          </p:cNvPr>
          <p:cNvSpPr>
            <a:spLocks noGrp="1"/>
          </p:cNvSpPr>
          <p:nvPr>
            <p:ph idx="1"/>
          </p:nvPr>
        </p:nvSpPr>
        <p:spPr>
          <a:xfrm>
            <a:off x="2231136" y="4280413"/>
            <a:ext cx="4093286" cy="2079087"/>
          </a:xfrm>
        </p:spPr>
        <p:txBody>
          <a:bodyPr>
            <a:normAutofit/>
          </a:bodyPr>
          <a:lstStyle/>
          <a:p>
            <a:pPr marL="0" indent="0">
              <a:buNone/>
            </a:pPr>
            <a:r>
              <a:rPr lang="en-US" sz="2400" dirty="0">
                <a:solidFill>
                  <a:schemeClr val="bg1"/>
                </a:solidFill>
              </a:rPr>
              <a:t>Not only is the test as a whole indicated as Reliable due to high internal consistency, each subscale scored high on Cronbach’s Alpha as well.</a:t>
            </a:r>
            <a:endParaRPr lang="en-US" dirty="0">
              <a:solidFill>
                <a:schemeClr val="bg1"/>
              </a:solidFill>
            </a:endParaRPr>
          </a:p>
          <a:p>
            <a:endParaRPr lang="en-US" dirty="0">
              <a:solidFill>
                <a:schemeClr val="bg1"/>
              </a:solidFill>
            </a:endParaRPr>
          </a:p>
        </p:txBody>
      </p:sp>
      <p:pic>
        <p:nvPicPr>
          <p:cNvPr id="5" name="Picture 4">
            <a:extLst>
              <a:ext uri="{FF2B5EF4-FFF2-40B4-BE49-F238E27FC236}">
                <a16:creationId xmlns:a16="http://schemas.microsoft.com/office/drawing/2014/main" id="{EAEEE74C-3841-4363-8444-4AD9F0C9BE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4709" y="2577587"/>
            <a:ext cx="2941575" cy="1524132"/>
          </a:xfrm>
          <a:prstGeom prst="rect">
            <a:avLst/>
          </a:prstGeom>
        </p:spPr>
      </p:pic>
      <p:pic>
        <p:nvPicPr>
          <p:cNvPr id="9" name="Picture 8">
            <a:extLst>
              <a:ext uri="{FF2B5EF4-FFF2-40B4-BE49-F238E27FC236}">
                <a16:creationId xmlns:a16="http://schemas.microsoft.com/office/drawing/2014/main" id="{0E054FC7-3533-40B6-9823-6525EC517F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5717" y="2596638"/>
            <a:ext cx="2956816" cy="1486029"/>
          </a:xfrm>
          <a:prstGeom prst="rect">
            <a:avLst/>
          </a:prstGeom>
        </p:spPr>
      </p:pic>
      <p:pic>
        <p:nvPicPr>
          <p:cNvPr id="11" name="Picture 10">
            <a:extLst>
              <a:ext uri="{FF2B5EF4-FFF2-40B4-BE49-F238E27FC236}">
                <a16:creationId xmlns:a16="http://schemas.microsoft.com/office/drawing/2014/main" id="{9E88A52E-168C-40B6-9A55-4B6C9B63D0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5717" y="4599787"/>
            <a:ext cx="2956816" cy="1524132"/>
          </a:xfrm>
          <a:prstGeom prst="rect">
            <a:avLst/>
          </a:prstGeom>
        </p:spPr>
      </p:pic>
      <p:sp>
        <p:nvSpPr>
          <p:cNvPr id="12" name="TextBox 11">
            <a:extLst>
              <a:ext uri="{FF2B5EF4-FFF2-40B4-BE49-F238E27FC236}">
                <a16:creationId xmlns:a16="http://schemas.microsoft.com/office/drawing/2014/main" id="{B3550EA4-6E68-4D79-B715-16906928CD8C}"/>
              </a:ext>
            </a:extLst>
          </p:cNvPr>
          <p:cNvSpPr txBox="1"/>
          <p:nvPr/>
        </p:nvSpPr>
        <p:spPr>
          <a:xfrm>
            <a:off x="1812129" y="2208255"/>
            <a:ext cx="2246812" cy="369332"/>
          </a:xfrm>
          <a:prstGeom prst="rect">
            <a:avLst/>
          </a:prstGeom>
          <a:noFill/>
        </p:spPr>
        <p:txBody>
          <a:bodyPr wrap="square" rtlCol="0">
            <a:spAutoFit/>
          </a:bodyPr>
          <a:lstStyle/>
          <a:p>
            <a:pPr algn="ctr"/>
            <a:r>
              <a:rPr lang="en-US" dirty="0">
                <a:solidFill>
                  <a:schemeClr val="bg1"/>
                </a:solidFill>
              </a:rPr>
              <a:t>Full Instrument</a:t>
            </a:r>
          </a:p>
        </p:txBody>
      </p:sp>
      <p:sp>
        <p:nvSpPr>
          <p:cNvPr id="13" name="TextBox 12">
            <a:extLst>
              <a:ext uri="{FF2B5EF4-FFF2-40B4-BE49-F238E27FC236}">
                <a16:creationId xmlns:a16="http://schemas.microsoft.com/office/drawing/2014/main" id="{4199E488-C822-436E-A23E-6031CB93F5FF}"/>
              </a:ext>
            </a:extLst>
          </p:cNvPr>
          <p:cNvSpPr txBox="1"/>
          <p:nvPr/>
        </p:nvSpPr>
        <p:spPr>
          <a:xfrm>
            <a:off x="7370719" y="2258149"/>
            <a:ext cx="2246812" cy="369332"/>
          </a:xfrm>
          <a:prstGeom prst="rect">
            <a:avLst/>
          </a:prstGeom>
          <a:noFill/>
        </p:spPr>
        <p:txBody>
          <a:bodyPr wrap="square" rtlCol="0">
            <a:spAutoFit/>
          </a:bodyPr>
          <a:lstStyle/>
          <a:p>
            <a:pPr algn="ctr"/>
            <a:r>
              <a:rPr lang="en-US" dirty="0">
                <a:solidFill>
                  <a:schemeClr val="bg1"/>
                </a:solidFill>
              </a:rPr>
              <a:t>Commitment</a:t>
            </a:r>
          </a:p>
        </p:txBody>
      </p:sp>
      <p:sp>
        <p:nvSpPr>
          <p:cNvPr id="14" name="TextBox 13">
            <a:extLst>
              <a:ext uri="{FF2B5EF4-FFF2-40B4-BE49-F238E27FC236}">
                <a16:creationId xmlns:a16="http://schemas.microsoft.com/office/drawing/2014/main" id="{8CD4671C-DF25-4356-8414-DCD23A439E78}"/>
              </a:ext>
            </a:extLst>
          </p:cNvPr>
          <p:cNvSpPr txBox="1"/>
          <p:nvPr/>
        </p:nvSpPr>
        <p:spPr>
          <a:xfrm>
            <a:off x="7370719" y="4156561"/>
            <a:ext cx="2246812" cy="369332"/>
          </a:xfrm>
          <a:prstGeom prst="rect">
            <a:avLst/>
          </a:prstGeom>
          <a:noFill/>
        </p:spPr>
        <p:txBody>
          <a:bodyPr wrap="square" rtlCol="0">
            <a:spAutoFit/>
          </a:bodyPr>
          <a:lstStyle/>
          <a:p>
            <a:pPr algn="ctr"/>
            <a:r>
              <a:rPr lang="en-US" dirty="0">
                <a:solidFill>
                  <a:schemeClr val="bg1"/>
                </a:solidFill>
              </a:rPr>
              <a:t>Exploration</a:t>
            </a:r>
          </a:p>
        </p:txBody>
      </p:sp>
    </p:spTree>
    <p:extLst>
      <p:ext uri="{BB962C8B-B14F-4D97-AF65-F5344CB8AC3E}">
        <p14:creationId xmlns:p14="http://schemas.microsoft.com/office/powerpoint/2010/main" val="660823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8087D-E2CD-42DC-B6C5-6DC61F694812}"/>
              </a:ext>
            </a:extLst>
          </p:cNvPr>
          <p:cNvSpPr>
            <a:spLocks noGrp="1"/>
          </p:cNvSpPr>
          <p:nvPr>
            <p:ph type="title"/>
          </p:nvPr>
        </p:nvSpPr>
        <p:spPr>
          <a:xfrm>
            <a:off x="807250" y="2834640"/>
            <a:ext cx="2862381" cy="1188720"/>
          </a:xfrm>
        </p:spPr>
        <p:txBody>
          <a:bodyPr>
            <a:normAutofit fontScale="90000"/>
          </a:bodyPr>
          <a:lstStyle/>
          <a:p>
            <a:r>
              <a:rPr lang="en-US" dirty="0"/>
              <a:t>Faith Identity Test</a:t>
            </a:r>
          </a:p>
        </p:txBody>
      </p:sp>
      <p:pic>
        <p:nvPicPr>
          <p:cNvPr id="5" name="Content Placeholder 4">
            <a:extLst>
              <a:ext uri="{FF2B5EF4-FFF2-40B4-BE49-F238E27FC236}">
                <a16:creationId xmlns:a16="http://schemas.microsoft.com/office/drawing/2014/main" id="{AFC4ADF8-A299-48E3-9E53-CEA19A8FC9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06822" y="205546"/>
            <a:ext cx="7662938" cy="6446907"/>
          </a:xfrm>
        </p:spPr>
      </p:pic>
    </p:spTree>
    <p:extLst>
      <p:ext uri="{BB962C8B-B14F-4D97-AF65-F5344CB8AC3E}">
        <p14:creationId xmlns:p14="http://schemas.microsoft.com/office/powerpoint/2010/main" val="34834856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183467-FADC-4397-A225-6434CDCFD790}"/>
              </a:ext>
            </a:extLst>
          </p:cNvPr>
          <p:cNvSpPr>
            <a:spLocks noGrp="1"/>
          </p:cNvSpPr>
          <p:nvPr>
            <p:ph idx="1"/>
          </p:nvPr>
        </p:nvSpPr>
        <p:spPr>
          <a:xfrm>
            <a:off x="2231135" y="1669680"/>
            <a:ext cx="3466270" cy="555229"/>
          </a:xfrm>
        </p:spPr>
        <p:txBody>
          <a:bodyPr>
            <a:normAutofit/>
          </a:bodyPr>
          <a:lstStyle/>
          <a:p>
            <a:pPr marL="0" indent="0">
              <a:buNone/>
            </a:pPr>
            <a:r>
              <a:rPr lang="en-US" sz="2800" dirty="0">
                <a:solidFill>
                  <a:schemeClr val="bg1"/>
                </a:solidFill>
              </a:rPr>
              <a:t>Scoring and Results</a:t>
            </a:r>
          </a:p>
        </p:txBody>
      </p:sp>
      <p:pic>
        <p:nvPicPr>
          <p:cNvPr id="6" name="Content Placeholder 4">
            <a:extLst>
              <a:ext uri="{FF2B5EF4-FFF2-40B4-BE49-F238E27FC236}">
                <a16:creationId xmlns:a16="http://schemas.microsoft.com/office/drawing/2014/main" id="{B164AF11-9A9F-4BB2-8006-90F8CF21C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4479" y="1669680"/>
            <a:ext cx="4671290" cy="2808022"/>
          </a:xfrm>
          <a:prstGeom prst="rect">
            <a:avLst/>
          </a:prstGeom>
        </p:spPr>
      </p:pic>
      <p:sp>
        <p:nvSpPr>
          <p:cNvPr id="7" name="TextBox 6">
            <a:extLst>
              <a:ext uri="{FF2B5EF4-FFF2-40B4-BE49-F238E27FC236}">
                <a16:creationId xmlns:a16="http://schemas.microsoft.com/office/drawing/2014/main" id="{7C240BFB-2E32-4B79-B69A-CA61EF49B71E}"/>
              </a:ext>
            </a:extLst>
          </p:cNvPr>
          <p:cNvSpPr txBox="1"/>
          <p:nvPr/>
        </p:nvSpPr>
        <p:spPr>
          <a:xfrm>
            <a:off x="2340262" y="4700317"/>
            <a:ext cx="7511473" cy="184665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Each Subscale has a minimum score of 5 and a maximum score of 35</a:t>
            </a:r>
          </a:p>
          <a:p>
            <a:pPr marL="285750" indent="-285750">
              <a:buFont typeface="Arial" panose="020B0604020202020204" pitchFamily="34" charset="0"/>
              <a:buChar char="•"/>
            </a:pPr>
            <a:r>
              <a:rPr lang="en-US" sz="2400" dirty="0">
                <a:solidFill>
                  <a:schemeClr val="bg1"/>
                </a:solidFill>
              </a:rPr>
              <a:t>Scores from </a:t>
            </a:r>
            <a:r>
              <a:rPr lang="en-US" sz="2400" b="1" dirty="0">
                <a:solidFill>
                  <a:schemeClr val="bg1"/>
                </a:solidFill>
              </a:rPr>
              <a:t>5-20</a:t>
            </a:r>
            <a:r>
              <a:rPr lang="en-US" sz="2400" dirty="0">
                <a:solidFill>
                  <a:schemeClr val="bg1"/>
                </a:solidFill>
              </a:rPr>
              <a:t> equate to </a:t>
            </a:r>
            <a:r>
              <a:rPr lang="en-US" sz="2400" b="1" dirty="0">
                <a:solidFill>
                  <a:schemeClr val="bg1"/>
                </a:solidFill>
              </a:rPr>
              <a:t>LOW</a:t>
            </a:r>
          </a:p>
          <a:p>
            <a:pPr marL="285750" indent="-285750">
              <a:buFont typeface="Arial" panose="020B0604020202020204" pitchFamily="34" charset="0"/>
              <a:buChar char="•"/>
            </a:pPr>
            <a:r>
              <a:rPr lang="en-US" sz="2400" dirty="0">
                <a:solidFill>
                  <a:schemeClr val="bg1"/>
                </a:solidFill>
              </a:rPr>
              <a:t>Scores from </a:t>
            </a:r>
            <a:r>
              <a:rPr lang="en-US" sz="2400" b="1" dirty="0">
                <a:solidFill>
                  <a:schemeClr val="bg1"/>
                </a:solidFill>
              </a:rPr>
              <a:t>21-35</a:t>
            </a:r>
            <a:r>
              <a:rPr lang="en-US" sz="2400" dirty="0">
                <a:solidFill>
                  <a:schemeClr val="bg1"/>
                </a:solidFill>
              </a:rPr>
              <a:t> equate to </a:t>
            </a:r>
            <a:r>
              <a:rPr lang="en-US" sz="2400" b="1" dirty="0">
                <a:solidFill>
                  <a:schemeClr val="bg1"/>
                </a:solidFill>
              </a:rPr>
              <a:t>HIGH</a:t>
            </a:r>
          </a:p>
          <a:p>
            <a:endParaRPr lang="en-US" dirty="0"/>
          </a:p>
        </p:txBody>
      </p:sp>
      <p:sp>
        <p:nvSpPr>
          <p:cNvPr id="8" name="Title 1">
            <a:extLst>
              <a:ext uri="{FF2B5EF4-FFF2-40B4-BE49-F238E27FC236}">
                <a16:creationId xmlns:a16="http://schemas.microsoft.com/office/drawing/2014/main" id="{1DE9F90F-3134-AD35-41A4-70F9D41D4152}"/>
              </a:ext>
            </a:extLst>
          </p:cNvPr>
          <p:cNvSpPr>
            <a:spLocks noGrp="1"/>
          </p:cNvSpPr>
          <p:nvPr>
            <p:ph type="title"/>
          </p:nvPr>
        </p:nvSpPr>
        <p:spPr>
          <a:xfrm>
            <a:off x="2231135" y="311024"/>
            <a:ext cx="7729728" cy="1188720"/>
          </a:xfrm>
        </p:spPr>
        <p:txBody>
          <a:bodyPr/>
          <a:lstStyle/>
          <a:p>
            <a:r>
              <a:rPr lang="en-US" dirty="0"/>
              <a:t>Faith Identity Test - scoring</a:t>
            </a:r>
          </a:p>
        </p:txBody>
      </p:sp>
    </p:spTree>
    <p:extLst>
      <p:ext uri="{BB962C8B-B14F-4D97-AF65-F5344CB8AC3E}">
        <p14:creationId xmlns:p14="http://schemas.microsoft.com/office/powerpoint/2010/main" val="3255198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C1F2F-71D0-46B1-DA6D-F5E4B2749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DD2BB-4525-85BF-1C2D-B72C6A52C059}"/>
              </a:ext>
            </a:extLst>
          </p:cNvPr>
          <p:cNvSpPr>
            <a:spLocks noGrp="1"/>
          </p:cNvSpPr>
          <p:nvPr>
            <p:ph type="title"/>
          </p:nvPr>
        </p:nvSpPr>
        <p:spPr/>
        <p:txBody>
          <a:bodyPr/>
          <a:lstStyle/>
          <a:p>
            <a:r>
              <a:rPr lang="en-US" dirty="0"/>
              <a:t>Faith Transforming Events</a:t>
            </a:r>
          </a:p>
        </p:txBody>
      </p:sp>
      <p:sp>
        <p:nvSpPr>
          <p:cNvPr id="3" name="Content Placeholder 2">
            <a:extLst>
              <a:ext uri="{FF2B5EF4-FFF2-40B4-BE49-F238E27FC236}">
                <a16:creationId xmlns:a16="http://schemas.microsoft.com/office/drawing/2014/main" id="{7E5AE51D-55CD-D0AC-6B76-03380D12D767}"/>
              </a:ext>
            </a:extLst>
          </p:cNvPr>
          <p:cNvSpPr>
            <a:spLocks noGrp="1"/>
          </p:cNvSpPr>
          <p:nvPr>
            <p:ph idx="1"/>
          </p:nvPr>
        </p:nvSpPr>
        <p:spPr/>
        <p:txBody>
          <a:bodyPr/>
          <a:lstStyle/>
          <a:p>
            <a:r>
              <a:rPr lang="en-US" sz="2400" dirty="0">
                <a:solidFill>
                  <a:schemeClr val="bg1"/>
                </a:solidFill>
              </a:rPr>
              <a:t>Explore what prior FTE’s have been experienced</a:t>
            </a:r>
          </a:p>
          <a:p>
            <a:r>
              <a:rPr lang="en-US" sz="2400" dirty="0">
                <a:solidFill>
                  <a:schemeClr val="bg1"/>
                </a:solidFill>
              </a:rPr>
              <a:t>Be sure to inquire about the process of exploration</a:t>
            </a:r>
          </a:p>
          <a:p>
            <a:pPr lvl="1"/>
            <a:r>
              <a:rPr lang="en-US" dirty="0">
                <a:solidFill>
                  <a:schemeClr val="bg1"/>
                </a:solidFill>
              </a:rPr>
              <a:t>Who did they talk to?</a:t>
            </a:r>
          </a:p>
          <a:p>
            <a:pPr lvl="1"/>
            <a:r>
              <a:rPr lang="en-US" dirty="0">
                <a:solidFill>
                  <a:schemeClr val="bg1"/>
                </a:solidFill>
              </a:rPr>
              <a:t>How did they respond?</a:t>
            </a:r>
          </a:p>
          <a:p>
            <a:r>
              <a:rPr lang="en-US" dirty="0">
                <a:solidFill>
                  <a:schemeClr val="bg1"/>
                </a:solidFill>
              </a:rPr>
              <a:t>This comes back to exploring their current location</a:t>
            </a:r>
          </a:p>
          <a:p>
            <a:r>
              <a:rPr lang="en-US" dirty="0">
                <a:solidFill>
                  <a:schemeClr val="bg1"/>
                </a:solidFill>
              </a:rPr>
              <a:t>It also comes back to understanding their previous experience</a:t>
            </a:r>
            <a:endParaRPr lang="en-US" dirty="0"/>
          </a:p>
          <a:p>
            <a:endParaRPr lang="en-US" dirty="0"/>
          </a:p>
        </p:txBody>
      </p:sp>
    </p:spTree>
    <p:extLst>
      <p:ext uri="{BB962C8B-B14F-4D97-AF65-F5344CB8AC3E}">
        <p14:creationId xmlns:p14="http://schemas.microsoft.com/office/powerpoint/2010/main" val="10235473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61E9D-999B-56C6-83B6-48D84B8ED9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146C9-CAB9-B7CF-5F9B-E90F0C9EFF25}"/>
              </a:ext>
            </a:extLst>
          </p:cNvPr>
          <p:cNvSpPr>
            <a:spLocks noGrp="1"/>
          </p:cNvSpPr>
          <p:nvPr>
            <p:ph type="title"/>
          </p:nvPr>
        </p:nvSpPr>
        <p:spPr/>
        <p:txBody>
          <a:bodyPr/>
          <a:lstStyle/>
          <a:p>
            <a:r>
              <a:rPr lang="en-US" dirty="0"/>
              <a:t>Babies and Bathwater</a:t>
            </a:r>
          </a:p>
        </p:txBody>
      </p:sp>
      <p:sp>
        <p:nvSpPr>
          <p:cNvPr id="3" name="Content Placeholder 2">
            <a:extLst>
              <a:ext uri="{FF2B5EF4-FFF2-40B4-BE49-F238E27FC236}">
                <a16:creationId xmlns:a16="http://schemas.microsoft.com/office/drawing/2014/main" id="{45F24510-8AB9-265D-44E8-FD970A8E6359}"/>
              </a:ext>
            </a:extLst>
          </p:cNvPr>
          <p:cNvSpPr>
            <a:spLocks noGrp="1"/>
          </p:cNvSpPr>
          <p:nvPr>
            <p:ph idx="1"/>
          </p:nvPr>
        </p:nvSpPr>
        <p:spPr>
          <a:xfrm>
            <a:off x="2231136" y="2445538"/>
            <a:ext cx="7729728" cy="3943230"/>
          </a:xfrm>
        </p:spPr>
        <p:txBody>
          <a:bodyPr>
            <a:normAutofit fontScale="85000" lnSpcReduction="20000"/>
          </a:bodyPr>
          <a:lstStyle/>
          <a:p>
            <a:r>
              <a:rPr lang="en-US" sz="2400" b="1" dirty="0">
                <a:solidFill>
                  <a:schemeClr val="bg1"/>
                </a:solidFill>
              </a:rPr>
              <a:t>Lowercase "evangelicalism"</a:t>
            </a:r>
            <a:r>
              <a:rPr lang="en-US" sz="2400" dirty="0">
                <a:solidFill>
                  <a:schemeClr val="bg1"/>
                </a:solidFill>
              </a:rPr>
              <a:t> (</a:t>
            </a:r>
            <a:r>
              <a:rPr lang="en-US" sz="2400" b="1" dirty="0">
                <a:solidFill>
                  <a:schemeClr val="bg1"/>
                </a:solidFill>
              </a:rPr>
              <a:t>the baby</a:t>
            </a:r>
            <a:r>
              <a:rPr lang="en-US" sz="2400" dirty="0">
                <a:solidFill>
                  <a:schemeClr val="bg1"/>
                </a:solidFill>
              </a:rPr>
              <a:t>) - represents the best of Foster's evangelical stream - a people who are in love with Jesus and deeply desire to tell others about Him and do good works in His name because of Him</a:t>
            </a:r>
          </a:p>
          <a:p>
            <a:r>
              <a:rPr lang="en-US" sz="2400" b="1" dirty="0">
                <a:solidFill>
                  <a:schemeClr val="bg1"/>
                </a:solidFill>
              </a:rPr>
              <a:t>Uppercase "Evangelicalism" </a:t>
            </a:r>
            <a:r>
              <a:rPr lang="en-US" sz="2400" dirty="0">
                <a:solidFill>
                  <a:schemeClr val="bg1"/>
                </a:solidFill>
              </a:rPr>
              <a:t>(</a:t>
            </a:r>
            <a:r>
              <a:rPr lang="en-US" sz="2400" b="1" dirty="0">
                <a:solidFill>
                  <a:schemeClr val="bg1"/>
                </a:solidFill>
              </a:rPr>
              <a:t>the bathwater</a:t>
            </a:r>
            <a:r>
              <a:rPr lang="en-US" sz="2400" dirty="0">
                <a:solidFill>
                  <a:schemeClr val="bg1"/>
                </a:solidFill>
              </a:rPr>
              <a:t>) - the American church's infatuation with the Republican Party and with Donald Trump. More concerned about gaining and maintaining power than being the church that's described in the New Testament. Full of hypocrisy in judging the character of the Clintons and ignoring the character of Trump.</a:t>
            </a:r>
          </a:p>
          <a:p>
            <a:r>
              <a:rPr lang="en-US" sz="2400" dirty="0">
                <a:solidFill>
                  <a:schemeClr val="bg1"/>
                </a:solidFill>
              </a:rPr>
              <a:t>Summary - Don't throw the baby out with the bathwater!</a:t>
            </a:r>
          </a:p>
          <a:p>
            <a:pPr lvl="1"/>
            <a:r>
              <a:rPr lang="en-US" sz="2200" dirty="0">
                <a:solidFill>
                  <a:schemeClr val="bg1"/>
                </a:solidFill>
              </a:rPr>
              <a:t>Also know that it's completely OK to throw out this bathwater. </a:t>
            </a:r>
          </a:p>
          <a:p>
            <a:pPr lvl="1"/>
            <a:r>
              <a:rPr lang="en-US" sz="2200" dirty="0">
                <a:solidFill>
                  <a:schemeClr val="bg1"/>
                </a:solidFill>
              </a:rPr>
              <a:t>Just don't grab the other side's nasty bathwater to refill your tub!</a:t>
            </a:r>
            <a:endParaRPr lang="en-US" dirty="0"/>
          </a:p>
          <a:p>
            <a:endParaRPr lang="en-US" dirty="0"/>
          </a:p>
        </p:txBody>
      </p:sp>
    </p:spTree>
    <p:extLst>
      <p:ext uri="{BB962C8B-B14F-4D97-AF65-F5344CB8AC3E}">
        <p14:creationId xmlns:p14="http://schemas.microsoft.com/office/powerpoint/2010/main" val="41420481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AFAD8-647D-9927-B9DF-7E87309662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062174-9CA8-0C5C-72AF-12812CF857F6}"/>
              </a:ext>
            </a:extLst>
          </p:cNvPr>
          <p:cNvSpPr>
            <a:spLocks noGrp="1"/>
          </p:cNvSpPr>
          <p:nvPr>
            <p:ph type="title"/>
          </p:nvPr>
        </p:nvSpPr>
        <p:spPr/>
        <p:txBody>
          <a:bodyPr/>
          <a:lstStyle/>
          <a:p>
            <a:r>
              <a:rPr lang="en-US" dirty="0"/>
              <a:t>working: what do we do?</a:t>
            </a:r>
          </a:p>
        </p:txBody>
      </p:sp>
      <p:sp>
        <p:nvSpPr>
          <p:cNvPr id="5" name="Text Placeholder 4">
            <a:extLst>
              <a:ext uri="{FF2B5EF4-FFF2-40B4-BE49-F238E27FC236}">
                <a16:creationId xmlns:a16="http://schemas.microsoft.com/office/drawing/2014/main" id="{936C1FF9-2723-0E82-9CC5-2BE17A40AF0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36980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96F22-C7BC-AF66-78A7-B2B03A2F75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5CCDA6-7723-57F8-A34F-54B941B1B2E6}"/>
              </a:ext>
            </a:extLst>
          </p:cNvPr>
          <p:cNvSpPr>
            <a:spLocks noGrp="1"/>
          </p:cNvSpPr>
          <p:nvPr>
            <p:ph type="title"/>
          </p:nvPr>
        </p:nvSpPr>
        <p:spPr/>
        <p:txBody>
          <a:bodyPr/>
          <a:lstStyle/>
          <a:p>
            <a:r>
              <a:rPr lang="en-US" dirty="0"/>
              <a:t>1. Pray for your people</a:t>
            </a:r>
          </a:p>
        </p:txBody>
      </p:sp>
      <p:sp>
        <p:nvSpPr>
          <p:cNvPr id="5" name="Text Placeholder 4">
            <a:extLst>
              <a:ext uri="{FF2B5EF4-FFF2-40B4-BE49-F238E27FC236}">
                <a16:creationId xmlns:a16="http://schemas.microsoft.com/office/drawing/2014/main" id="{1A494DEA-5D7A-7309-B332-6EEC49296006}"/>
              </a:ext>
            </a:extLst>
          </p:cNvPr>
          <p:cNvSpPr>
            <a:spLocks noGrp="1"/>
          </p:cNvSpPr>
          <p:nvPr>
            <p:ph type="body" idx="1"/>
          </p:nvPr>
        </p:nvSpPr>
        <p:spPr/>
        <p:txBody>
          <a:bodyPr>
            <a:normAutofit/>
          </a:bodyPr>
          <a:lstStyle/>
          <a:p>
            <a:r>
              <a:rPr lang="en-US" sz="3600" dirty="0"/>
              <a:t>And, Normalize the Questioning</a:t>
            </a:r>
          </a:p>
        </p:txBody>
      </p:sp>
    </p:spTree>
    <p:extLst>
      <p:ext uri="{BB962C8B-B14F-4D97-AF65-F5344CB8AC3E}">
        <p14:creationId xmlns:p14="http://schemas.microsoft.com/office/powerpoint/2010/main" val="13202630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2AB5C-4D69-E467-CB05-DADA9C6083E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08B032-B97C-947B-3976-901EBB40861A}"/>
              </a:ext>
            </a:extLst>
          </p:cNvPr>
          <p:cNvSpPr>
            <a:spLocks noGrp="1"/>
          </p:cNvSpPr>
          <p:nvPr>
            <p:ph type="title"/>
          </p:nvPr>
        </p:nvSpPr>
        <p:spPr/>
        <p:txBody>
          <a:bodyPr/>
          <a:lstStyle/>
          <a:p>
            <a:r>
              <a:rPr lang="en-US" dirty="0"/>
              <a:t>2. Help them beware</a:t>
            </a:r>
          </a:p>
        </p:txBody>
      </p:sp>
      <p:sp>
        <p:nvSpPr>
          <p:cNvPr id="2" name="Content Placeholder 1">
            <a:extLst>
              <a:ext uri="{FF2B5EF4-FFF2-40B4-BE49-F238E27FC236}">
                <a16:creationId xmlns:a16="http://schemas.microsoft.com/office/drawing/2014/main" id="{5BACE64D-79E4-C164-4CE7-7BF6097EC8F2}"/>
              </a:ext>
            </a:extLst>
          </p:cNvPr>
          <p:cNvSpPr>
            <a:spLocks noGrp="1"/>
          </p:cNvSpPr>
          <p:nvPr>
            <p:ph idx="1"/>
          </p:nvPr>
        </p:nvSpPr>
        <p:spPr>
          <a:xfrm>
            <a:off x="2231136" y="2638044"/>
            <a:ext cx="7729728" cy="3846977"/>
          </a:xfrm>
        </p:spPr>
        <p:txBody>
          <a:bodyPr>
            <a:normAutofit lnSpcReduction="10000"/>
          </a:bodyPr>
          <a:lstStyle/>
          <a:p>
            <a:pPr marL="0" indent="0">
              <a:buNone/>
            </a:pPr>
            <a:r>
              <a:rPr lang="en-US" sz="2400" dirty="0">
                <a:solidFill>
                  <a:schemeClr val="bg1"/>
                </a:solidFill>
              </a:rPr>
              <a:t>McDowell and Marriott bring up Four Good Points:</a:t>
            </a:r>
          </a:p>
          <a:p>
            <a:pPr marL="457200" indent="-457200">
              <a:buFont typeface="+mj-lt"/>
              <a:buAutoNum type="arabicPeriod"/>
            </a:pPr>
            <a:r>
              <a:rPr lang="en-US" sz="2000" dirty="0">
                <a:solidFill>
                  <a:schemeClr val="bg1"/>
                </a:solidFill>
              </a:rPr>
              <a:t>Beware of fooling yourself - this has to do with intellectual dishonesty tied to confirmation bias</a:t>
            </a:r>
          </a:p>
          <a:p>
            <a:pPr marL="457200" indent="-457200">
              <a:buFont typeface="+mj-lt"/>
              <a:buAutoNum type="arabicPeriod"/>
            </a:pPr>
            <a:r>
              <a:rPr lang="en-US" sz="2000" dirty="0">
                <a:solidFill>
                  <a:schemeClr val="bg1"/>
                </a:solidFill>
              </a:rPr>
              <a:t>Beware of rejecting faith for shallow reasons - this has to do with leaving the faith altogether because remaining faithful is burdensome</a:t>
            </a:r>
          </a:p>
          <a:p>
            <a:pPr marL="457200" indent="-457200">
              <a:buFont typeface="+mj-lt"/>
              <a:buAutoNum type="arabicPeriod"/>
            </a:pPr>
            <a:r>
              <a:rPr lang="en-US" sz="2000" dirty="0">
                <a:solidFill>
                  <a:schemeClr val="bg1"/>
                </a:solidFill>
              </a:rPr>
              <a:t>Beware the temptation to go alone - this has to do with talking oneself out of faith without seeking counsel from others</a:t>
            </a:r>
          </a:p>
          <a:p>
            <a:pPr marL="457200" indent="-457200">
              <a:buFont typeface="+mj-lt"/>
              <a:buAutoNum type="arabicPeriod"/>
            </a:pPr>
            <a:r>
              <a:rPr lang="en-US" sz="2000" dirty="0">
                <a:solidFill>
                  <a:schemeClr val="bg1"/>
                </a:solidFill>
              </a:rPr>
              <a:t>Beware of anger becoming bitterness - this has to do with the fact that deconstruction often starts due to hurt and that the anger one feels isn't appropriately dealt with but has become a residual bitterness that hurts self and others.</a:t>
            </a:r>
          </a:p>
        </p:txBody>
      </p:sp>
    </p:spTree>
    <p:extLst>
      <p:ext uri="{BB962C8B-B14F-4D97-AF65-F5344CB8AC3E}">
        <p14:creationId xmlns:p14="http://schemas.microsoft.com/office/powerpoint/2010/main" val="12723348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7D6B3-D9F4-23B1-DCA8-6C69E7659D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0F26EC-E772-B958-327E-2665C6401364}"/>
              </a:ext>
            </a:extLst>
          </p:cNvPr>
          <p:cNvSpPr>
            <a:spLocks noGrp="1"/>
          </p:cNvSpPr>
          <p:nvPr>
            <p:ph type="title"/>
          </p:nvPr>
        </p:nvSpPr>
        <p:spPr/>
        <p:txBody>
          <a:bodyPr/>
          <a:lstStyle/>
          <a:p>
            <a:r>
              <a:rPr lang="en-US" dirty="0"/>
              <a:t>3. Guide safe exploration</a:t>
            </a:r>
          </a:p>
        </p:txBody>
      </p:sp>
      <p:sp>
        <p:nvSpPr>
          <p:cNvPr id="2" name="Content Placeholder 1">
            <a:extLst>
              <a:ext uri="{FF2B5EF4-FFF2-40B4-BE49-F238E27FC236}">
                <a16:creationId xmlns:a16="http://schemas.microsoft.com/office/drawing/2014/main" id="{B7BC57BA-889D-344A-7F0F-D7EE170907DA}"/>
              </a:ext>
            </a:extLst>
          </p:cNvPr>
          <p:cNvSpPr>
            <a:spLocks noGrp="1"/>
          </p:cNvSpPr>
          <p:nvPr>
            <p:ph idx="1"/>
          </p:nvPr>
        </p:nvSpPr>
        <p:spPr>
          <a:xfrm>
            <a:off x="2231136" y="2638044"/>
            <a:ext cx="7729728" cy="3846977"/>
          </a:xfrm>
        </p:spPr>
        <p:txBody>
          <a:bodyPr>
            <a:normAutofit/>
          </a:bodyPr>
          <a:lstStyle/>
          <a:p>
            <a:pPr marL="0" indent="0">
              <a:buNone/>
            </a:pPr>
            <a:r>
              <a:rPr lang="en-US" sz="2400" dirty="0">
                <a:solidFill>
                  <a:schemeClr val="bg1"/>
                </a:solidFill>
              </a:rPr>
              <a:t>Providing a non-judgmental space to entertain deep questions.</a:t>
            </a:r>
          </a:p>
          <a:p>
            <a:pPr marL="0" indent="0">
              <a:buNone/>
            </a:pPr>
            <a:endParaRPr lang="en-US" sz="2400" dirty="0">
              <a:solidFill>
                <a:schemeClr val="bg1"/>
              </a:solidFill>
            </a:endParaRPr>
          </a:p>
          <a:p>
            <a:pPr marL="0" indent="0">
              <a:buNone/>
            </a:pPr>
            <a:r>
              <a:rPr lang="en-US" sz="2400" dirty="0">
                <a:solidFill>
                  <a:schemeClr val="bg1"/>
                </a:solidFill>
              </a:rPr>
              <a:t>How did you react a moment ago when I talked through babies and bathwater?</a:t>
            </a:r>
            <a:endParaRPr lang="en-US" sz="2000" dirty="0">
              <a:solidFill>
                <a:schemeClr val="bg1"/>
              </a:solidFill>
            </a:endParaRPr>
          </a:p>
        </p:txBody>
      </p:sp>
    </p:spTree>
    <p:extLst>
      <p:ext uri="{BB962C8B-B14F-4D97-AF65-F5344CB8AC3E}">
        <p14:creationId xmlns:p14="http://schemas.microsoft.com/office/powerpoint/2010/main" val="15602120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A2BF-4CF2-4274-A39C-2DFB9A17A0D8}"/>
              </a:ext>
            </a:extLst>
          </p:cNvPr>
          <p:cNvSpPr>
            <a:spLocks noGrp="1"/>
          </p:cNvSpPr>
          <p:nvPr>
            <p:ph type="title"/>
          </p:nvPr>
        </p:nvSpPr>
        <p:spPr/>
        <p:txBody>
          <a:bodyPr/>
          <a:lstStyle/>
          <a:p>
            <a:r>
              <a:rPr lang="en-US" dirty="0"/>
              <a:t>Faith Identity Test - Applications</a:t>
            </a:r>
          </a:p>
        </p:txBody>
      </p:sp>
      <p:sp>
        <p:nvSpPr>
          <p:cNvPr id="3" name="Content Placeholder 2">
            <a:extLst>
              <a:ext uri="{FF2B5EF4-FFF2-40B4-BE49-F238E27FC236}">
                <a16:creationId xmlns:a16="http://schemas.microsoft.com/office/drawing/2014/main" id="{9F48929F-2745-4A8D-A763-7FDBC61A7F83}"/>
              </a:ext>
            </a:extLst>
          </p:cNvPr>
          <p:cNvSpPr>
            <a:spLocks noGrp="1"/>
          </p:cNvSpPr>
          <p:nvPr>
            <p:ph idx="1"/>
          </p:nvPr>
        </p:nvSpPr>
        <p:spPr/>
        <p:txBody>
          <a:bodyPr/>
          <a:lstStyle/>
          <a:p>
            <a:pPr marL="0" indent="0">
              <a:buNone/>
            </a:pPr>
            <a:r>
              <a:rPr lang="en-US" sz="3200" b="1" dirty="0">
                <a:solidFill>
                  <a:schemeClr val="bg1"/>
                </a:solidFill>
              </a:rPr>
              <a:t>CCCU University</a:t>
            </a:r>
          </a:p>
          <a:p>
            <a:r>
              <a:rPr lang="en-US" sz="2800" dirty="0">
                <a:solidFill>
                  <a:schemeClr val="bg1"/>
                </a:solidFill>
              </a:rPr>
              <a:t>Could be given to all incoming freshmen</a:t>
            </a:r>
          </a:p>
          <a:p>
            <a:r>
              <a:rPr lang="en-US" sz="2800" dirty="0">
                <a:solidFill>
                  <a:schemeClr val="bg1"/>
                </a:solidFill>
              </a:rPr>
              <a:t>Useful in identifying best fit for Introductory Spiritual Formation class</a:t>
            </a:r>
          </a:p>
          <a:p>
            <a:endParaRPr lang="en-US" dirty="0"/>
          </a:p>
        </p:txBody>
      </p:sp>
    </p:spTree>
    <p:extLst>
      <p:ext uri="{BB962C8B-B14F-4D97-AF65-F5344CB8AC3E}">
        <p14:creationId xmlns:p14="http://schemas.microsoft.com/office/powerpoint/2010/main" val="2165213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A2BF-4CF2-4274-A39C-2DFB9A17A0D8}"/>
              </a:ext>
            </a:extLst>
          </p:cNvPr>
          <p:cNvSpPr>
            <a:spLocks noGrp="1"/>
          </p:cNvSpPr>
          <p:nvPr>
            <p:ph type="title"/>
          </p:nvPr>
        </p:nvSpPr>
        <p:spPr/>
        <p:txBody>
          <a:bodyPr/>
          <a:lstStyle/>
          <a:p>
            <a:r>
              <a:rPr lang="en-US" dirty="0"/>
              <a:t>Faith Identity Test - Applications</a:t>
            </a:r>
          </a:p>
        </p:txBody>
      </p:sp>
      <p:sp>
        <p:nvSpPr>
          <p:cNvPr id="3" name="Content Placeholder 2">
            <a:extLst>
              <a:ext uri="{FF2B5EF4-FFF2-40B4-BE49-F238E27FC236}">
                <a16:creationId xmlns:a16="http://schemas.microsoft.com/office/drawing/2014/main" id="{9F48929F-2745-4A8D-A763-7FDBC61A7F83}"/>
              </a:ext>
            </a:extLst>
          </p:cNvPr>
          <p:cNvSpPr>
            <a:spLocks noGrp="1"/>
          </p:cNvSpPr>
          <p:nvPr>
            <p:ph idx="1"/>
          </p:nvPr>
        </p:nvSpPr>
        <p:spPr/>
        <p:txBody>
          <a:bodyPr/>
          <a:lstStyle/>
          <a:p>
            <a:pPr marL="0" indent="0">
              <a:buNone/>
            </a:pPr>
            <a:r>
              <a:rPr lang="en-US" sz="3200" b="1" dirty="0">
                <a:solidFill>
                  <a:schemeClr val="bg1"/>
                </a:solidFill>
              </a:rPr>
              <a:t>Academic Research</a:t>
            </a:r>
          </a:p>
          <a:p>
            <a:r>
              <a:rPr lang="en-US" sz="2800" dirty="0">
                <a:solidFill>
                  <a:schemeClr val="bg1"/>
                </a:solidFill>
              </a:rPr>
              <a:t>Short instrument to divide faith members into groups</a:t>
            </a:r>
          </a:p>
          <a:p>
            <a:r>
              <a:rPr lang="en-US" sz="2800" dirty="0">
                <a:solidFill>
                  <a:schemeClr val="bg1"/>
                </a:solidFill>
              </a:rPr>
              <a:t>Useful in difference research (groups)</a:t>
            </a:r>
          </a:p>
          <a:p>
            <a:r>
              <a:rPr lang="en-US" sz="2800" dirty="0">
                <a:solidFill>
                  <a:schemeClr val="bg1"/>
                </a:solidFill>
              </a:rPr>
              <a:t>Subscale scores could be used in Correlation research</a:t>
            </a:r>
          </a:p>
          <a:p>
            <a:endParaRPr lang="en-US" dirty="0"/>
          </a:p>
        </p:txBody>
      </p:sp>
    </p:spTree>
    <p:extLst>
      <p:ext uri="{BB962C8B-B14F-4D97-AF65-F5344CB8AC3E}">
        <p14:creationId xmlns:p14="http://schemas.microsoft.com/office/powerpoint/2010/main" val="237787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A2BF-4CF2-4274-A39C-2DFB9A17A0D8}"/>
              </a:ext>
            </a:extLst>
          </p:cNvPr>
          <p:cNvSpPr>
            <a:spLocks noGrp="1"/>
          </p:cNvSpPr>
          <p:nvPr>
            <p:ph type="title"/>
          </p:nvPr>
        </p:nvSpPr>
        <p:spPr/>
        <p:txBody>
          <a:bodyPr/>
          <a:lstStyle/>
          <a:p>
            <a:r>
              <a:rPr lang="en-US" dirty="0"/>
              <a:t>Faith Identity Test - Applications</a:t>
            </a:r>
          </a:p>
        </p:txBody>
      </p:sp>
      <p:sp>
        <p:nvSpPr>
          <p:cNvPr id="3" name="Content Placeholder 2">
            <a:extLst>
              <a:ext uri="{FF2B5EF4-FFF2-40B4-BE49-F238E27FC236}">
                <a16:creationId xmlns:a16="http://schemas.microsoft.com/office/drawing/2014/main" id="{9F48929F-2745-4A8D-A763-7FDBC61A7F83}"/>
              </a:ext>
            </a:extLst>
          </p:cNvPr>
          <p:cNvSpPr>
            <a:spLocks noGrp="1"/>
          </p:cNvSpPr>
          <p:nvPr>
            <p:ph idx="1"/>
          </p:nvPr>
        </p:nvSpPr>
        <p:spPr/>
        <p:txBody>
          <a:bodyPr>
            <a:normAutofit/>
          </a:bodyPr>
          <a:lstStyle/>
          <a:p>
            <a:pPr marL="0" indent="0">
              <a:buNone/>
            </a:pPr>
            <a:r>
              <a:rPr lang="en-US" sz="3200" b="1" dirty="0">
                <a:solidFill>
                  <a:schemeClr val="bg1"/>
                </a:solidFill>
              </a:rPr>
              <a:t>Therapy Practice</a:t>
            </a:r>
          </a:p>
          <a:p>
            <a:r>
              <a:rPr lang="en-US" sz="2800" dirty="0">
                <a:solidFill>
                  <a:schemeClr val="bg1"/>
                </a:solidFill>
              </a:rPr>
              <a:t>Could be given to as part of intake</a:t>
            </a:r>
          </a:p>
          <a:p>
            <a:r>
              <a:rPr lang="en-US" sz="2800" dirty="0">
                <a:solidFill>
                  <a:schemeClr val="bg1"/>
                </a:solidFill>
              </a:rPr>
              <a:t>Useful in informing client’s spiritual “location” </a:t>
            </a:r>
          </a:p>
          <a:p>
            <a:r>
              <a:rPr lang="en-US" sz="2800" dirty="0">
                <a:solidFill>
                  <a:schemeClr val="bg1"/>
                </a:solidFill>
              </a:rPr>
              <a:t>Especially beneficial if client is struggling with spiritual matters (vocabulary to talk through FTEs; normalize questioning)</a:t>
            </a:r>
          </a:p>
          <a:p>
            <a:endParaRPr lang="en-US" dirty="0"/>
          </a:p>
        </p:txBody>
      </p:sp>
    </p:spTree>
    <p:extLst>
      <p:ext uri="{BB962C8B-B14F-4D97-AF65-F5344CB8AC3E}">
        <p14:creationId xmlns:p14="http://schemas.microsoft.com/office/powerpoint/2010/main" val="40126631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728E2-CF03-3C6C-5445-3FA9E62D7D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38521-F6E5-13B2-7733-06CFF38A1942}"/>
              </a:ext>
            </a:extLst>
          </p:cNvPr>
          <p:cNvSpPr>
            <a:spLocks noGrp="1"/>
          </p:cNvSpPr>
          <p:nvPr>
            <p:ph type="title"/>
          </p:nvPr>
        </p:nvSpPr>
        <p:spPr/>
        <p:txBody>
          <a:bodyPr/>
          <a:lstStyle/>
          <a:p>
            <a:r>
              <a:rPr lang="en-US" dirty="0"/>
              <a:t>Faith Identity Test - Applications</a:t>
            </a:r>
          </a:p>
        </p:txBody>
      </p:sp>
      <p:sp>
        <p:nvSpPr>
          <p:cNvPr id="3" name="Content Placeholder 2">
            <a:extLst>
              <a:ext uri="{FF2B5EF4-FFF2-40B4-BE49-F238E27FC236}">
                <a16:creationId xmlns:a16="http://schemas.microsoft.com/office/drawing/2014/main" id="{CACEDF70-CC38-B799-7DC9-B4B06BEBB2C1}"/>
              </a:ext>
            </a:extLst>
          </p:cNvPr>
          <p:cNvSpPr>
            <a:spLocks noGrp="1"/>
          </p:cNvSpPr>
          <p:nvPr>
            <p:ph idx="1"/>
          </p:nvPr>
        </p:nvSpPr>
        <p:spPr/>
        <p:txBody>
          <a:bodyPr>
            <a:normAutofit/>
          </a:bodyPr>
          <a:lstStyle/>
          <a:p>
            <a:pPr marL="0" indent="0">
              <a:buNone/>
            </a:pPr>
            <a:r>
              <a:rPr lang="en-US" sz="3200" b="1" dirty="0">
                <a:solidFill>
                  <a:schemeClr val="bg1"/>
                </a:solidFill>
              </a:rPr>
              <a:t>Therapy Practice</a:t>
            </a:r>
          </a:p>
          <a:p>
            <a:r>
              <a:rPr lang="en-US" sz="2800" dirty="0">
                <a:solidFill>
                  <a:schemeClr val="bg1"/>
                </a:solidFill>
              </a:rPr>
              <a:t>Could be given to as part of intake</a:t>
            </a:r>
          </a:p>
          <a:p>
            <a:r>
              <a:rPr lang="en-US" sz="2800" dirty="0">
                <a:solidFill>
                  <a:schemeClr val="bg1"/>
                </a:solidFill>
              </a:rPr>
              <a:t>Useful in informing client’s spiritual “location” </a:t>
            </a:r>
          </a:p>
          <a:p>
            <a:r>
              <a:rPr lang="en-US" sz="2800" dirty="0">
                <a:solidFill>
                  <a:schemeClr val="bg1"/>
                </a:solidFill>
              </a:rPr>
              <a:t>Especially beneficial if client is struggling with spiritual matters (vocabulary to talk through FTEs; normalize questioning)</a:t>
            </a:r>
          </a:p>
          <a:p>
            <a:endParaRPr lang="en-US" dirty="0"/>
          </a:p>
        </p:txBody>
      </p:sp>
    </p:spTree>
    <p:extLst>
      <p:ext uri="{BB962C8B-B14F-4D97-AF65-F5344CB8AC3E}">
        <p14:creationId xmlns:p14="http://schemas.microsoft.com/office/powerpoint/2010/main" val="6704810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0C99-2A95-D1DF-9D56-1E6F04AFEF6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A8B2B5-FF86-0748-165A-4A5CD13FA193}"/>
              </a:ext>
            </a:extLst>
          </p:cNvPr>
          <p:cNvSpPr>
            <a:spLocks noGrp="1"/>
          </p:cNvSpPr>
          <p:nvPr>
            <p:ph type="title"/>
          </p:nvPr>
        </p:nvSpPr>
        <p:spPr/>
        <p:txBody>
          <a:bodyPr/>
          <a:lstStyle/>
          <a:p>
            <a:r>
              <a:rPr lang="en-US" dirty="0"/>
              <a:t>4. Recognize retreat mode</a:t>
            </a:r>
          </a:p>
        </p:txBody>
      </p:sp>
      <p:sp>
        <p:nvSpPr>
          <p:cNvPr id="2" name="Content Placeholder 1">
            <a:extLst>
              <a:ext uri="{FF2B5EF4-FFF2-40B4-BE49-F238E27FC236}">
                <a16:creationId xmlns:a16="http://schemas.microsoft.com/office/drawing/2014/main" id="{FCCB4BEC-8A08-7E54-A373-74A0C6008080}"/>
              </a:ext>
            </a:extLst>
          </p:cNvPr>
          <p:cNvSpPr>
            <a:spLocks noGrp="1"/>
          </p:cNvSpPr>
          <p:nvPr>
            <p:ph idx="1"/>
          </p:nvPr>
        </p:nvSpPr>
        <p:spPr>
          <a:xfrm>
            <a:off x="1196420" y="2409444"/>
            <a:ext cx="3712464" cy="3846977"/>
          </a:xfrm>
        </p:spPr>
        <p:txBody>
          <a:bodyPr>
            <a:normAutofit/>
          </a:bodyPr>
          <a:lstStyle/>
          <a:p>
            <a:pPr marL="0" indent="0">
              <a:buNone/>
            </a:pPr>
            <a:r>
              <a:rPr lang="en-US" sz="2400" dirty="0">
                <a:solidFill>
                  <a:schemeClr val="bg1"/>
                </a:solidFill>
              </a:rPr>
              <a:t>If emotional unrest gets too big, it can short circuit the process.</a:t>
            </a:r>
          </a:p>
          <a:p>
            <a:pPr marL="0" indent="0">
              <a:buNone/>
            </a:pPr>
            <a:endParaRPr lang="en-US" sz="2400" dirty="0">
              <a:solidFill>
                <a:schemeClr val="bg1"/>
              </a:solidFill>
            </a:endParaRPr>
          </a:p>
          <a:p>
            <a:pPr marL="0" indent="0">
              <a:buNone/>
            </a:pPr>
            <a:r>
              <a:rPr lang="en-US" sz="2400" dirty="0">
                <a:solidFill>
                  <a:schemeClr val="bg1"/>
                </a:solidFill>
              </a:rPr>
              <a:t>This anxiety-ridden pause might be someone’s location when they show up in your office.</a:t>
            </a:r>
          </a:p>
        </p:txBody>
      </p:sp>
      <p:pic>
        <p:nvPicPr>
          <p:cNvPr id="3" name="Picture 2">
            <a:extLst>
              <a:ext uri="{FF2B5EF4-FFF2-40B4-BE49-F238E27FC236}">
                <a16:creationId xmlns:a16="http://schemas.microsoft.com/office/drawing/2014/main" id="{EC083D24-DC37-93B0-ECD3-6F74D7EEE96B}"/>
              </a:ext>
            </a:extLst>
          </p:cNvPr>
          <p:cNvPicPr>
            <a:picLocks noChangeAspect="1"/>
          </p:cNvPicPr>
          <p:nvPr/>
        </p:nvPicPr>
        <p:blipFill>
          <a:blip r:embed="rId2"/>
          <a:stretch>
            <a:fillRect/>
          </a:stretch>
        </p:blipFill>
        <p:spPr>
          <a:xfrm>
            <a:off x="5412914" y="3099089"/>
            <a:ext cx="6227064" cy="2039363"/>
          </a:xfrm>
          <a:prstGeom prst="rect">
            <a:avLst/>
          </a:prstGeom>
        </p:spPr>
      </p:pic>
    </p:spTree>
    <p:extLst>
      <p:ext uri="{BB962C8B-B14F-4D97-AF65-F5344CB8AC3E}">
        <p14:creationId xmlns:p14="http://schemas.microsoft.com/office/powerpoint/2010/main" val="4752627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A97BE-4D97-A83C-759D-12A0332C81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AA2260-3647-DCB7-E2DE-D58C5C2EF62F}"/>
              </a:ext>
            </a:extLst>
          </p:cNvPr>
          <p:cNvSpPr>
            <a:spLocks noGrp="1"/>
          </p:cNvSpPr>
          <p:nvPr>
            <p:ph type="title"/>
          </p:nvPr>
        </p:nvSpPr>
        <p:spPr/>
        <p:txBody>
          <a:bodyPr/>
          <a:lstStyle/>
          <a:p>
            <a:r>
              <a:rPr lang="en-US" dirty="0"/>
              <a:t>5.Trust the holy spirit</a:t>
            </a:r>
          </a:p>
        </p:txBody>
      </p:sp>
      <p:sp>
        <p:nvSpPr>
          <p:cNvPr id="2" name="Content Placeholder 1">
            <a:extLst>
              <a:ext uri="{FF2B5EF4-FFF2-40B4-BE49-F238E27FC236}">
                <a16:creationId xmlns:a16="http://schemas.microsoft.com/office/drawing/2014/main" id="{C33670C8-5698-C9D5-8A5E-3A783F82D1C4}"/>
              </a:ext>
            </a:extLst>
          </p:cNvPr>
          <p:cNvSpPr>
            <a:spLocks noGrp="1"/>
          </p:cNvSpPr>
          <p:nvPr>
            <p:ph idx="1"/>
          </p:nvPr>
        </p:nvSpPr>
        <p:spPr>
          <a:xfrm>
            <a:off x="2231136" y="2421475"/>
            <a:ext cx="7729728" cy="3846977"/>
          </a:xfrm>
        </p:spPr>
        <p:txBody>
          <a:bodyPr>
            <a:normAutofit/>
          </a:bodyPr>
          <a:lstStyle/>
          <a:p>
            <a:pPr marL="0" indent="0">
              <a:buNone/>
            </a:pPr>
            <a:r>
              <a:rPr lang="en-US" sz="2400" dirty="0">
                <a:solidFill>
                  <a:schemeClr val="bg1"/>
                </a:solidFill>
              </a:rPr>
              <a:t>It’s never our job or responsibility to talk someone into or out of the faith. </a:t>
            </a:r>
          </a:p>
          <a:p>
            <a:pPr marL="0" indent="0">
              <a:buNone/>
            </a:pPr>
            <a:r>
              <a:rPr lang="en-US" sz="2400" dirty="0">
                <a:solidFill>
                  <a:schemeClr val="bg1"/>
                </a:solidFill>
              </a:rPr>
              <a:t>Trust the Holy Spirit to bring conviction where He’s working.</a:t>
            </a:r>
          </a:p>
          <a:p>
            <a:pPr marL="0" indent="0">
              <a:buNone/>
            </a:pPr>
            <a:r>
              <a:rPr lang="en-US" sz="2400" dirty="0">
                <a:solidFill>
                  <a:schemeClr val="bg1"/>
                </a:solidFill>
              </a:rPr>
              <a:t>Our role is to aid in exploration.</a:t>
            </a:r>
          </a:p>
        </p:txBody>
      </p:sp>
    </p:spTree>
    <p:extLst>
      <p:ext uri="{BB962C8B-B14F-4D97-AF65-F5344CB8AC3E}">
        <p14:creationId xmlns:p14="http://schemas.microsoft.com/office/powerpoint/2010/main" val="3710941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0C16E-1766-C855-8312-C23E21ACCA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B1646D-A20E-B227-BE73-7C47842B471C}"/>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6443C38C-D988-4C21-C71D-AEBB907A0456}"/>
              </a:ext>
            </a:extLst>
          </p:cNvPr>
          <p:cNvSpPr>
            <a:spLocks noGrp="1"/>
          </p:cNvSpPr>
          <p:nvPr>
            <p:ph type="body" idx="1"/>
          </p:nvPr>
        </p:nvSpPr>
        <p:spPr/>
        <p:txBody>
          <a:bodyPr>
            <a:normAutofit/>
          </a:bodyPr>
          <a:lstStyle/>
          <a:p>
            <a:r>
              <a:rPr lang="en-US" sz="4000" dirty="0"/>
              <a:t>Questions?</a:t>
            </a:r>
          </a:p>
        </p:txBody>
      </p:sp>
    </p:spTree>
    <p:extLst>
      <p:ext uri="{BB962C8B-B14F-4D97-AF65-F5344CB8AC3E}">
        <p14:creationId xmlns:p14="http://schemas.microsoft.com/office/powerpoint/2010/main" val="1230846124"/>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1012</TotalTime>
  <Words>3108</Words>
  <Application>Microsoft Office PowerPoint</Application>
  <PresentationFormat>Widescreen</PresentationFormat>
  <Paragraphs>358</Paragraphs>
  <Slides>56</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Aptos</vt:lpstr>
      <vt:lpstr>Arial</vt:lpstr>
      <vt:lpstr>Calibri</vt:lpstr>
      <vt:lpstr>Century Gothic</vt:lpstr>
      <vt:lpstr>Gill Sans MT</vt:lpstr>
      <vt:lpstr>system-ui</vt:lpstr>
      <vt:lpstr>Parcel</vt:lpstr>
      <vt:lpstr>Deconstructing Deconstruction</vt:lpstr>
      <vt:lpstr>About me</vt:lpstr>
      <vt:lpstr>Learning objectives</vt:lpstr>
      <vt:lpstr>An Explanation by Example</vt:lpstr>
      <vt:lpstr>How faith develops</vt:lpstr>
      <vt:lpstr>Prominent Theories – Fowler</vt:lpstr>
      <vt:lpstr>Prominent Theories - Fowler</vt:lpstr>
      <vt:lpstr>Prominent Theories - Peck</vt:lpstr>
      <vt:lpstr>Critique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defining deconstruction</vt:lpstr>
      <vt:lpstr>Defining Deconstruction - Derrida</vt:lpstr>
      <vt:lpstr>Defining Deconstruction - Derrida</vt:lpstr>
      <vt:lpstr>Defining Deconstruction - Derrida</vt:lpstr>
      <vt:lpstr>Defining Deconstruction – McDowell and Marriott</vt:lpstr>
      <vt:lpstr>PowerPoint Presentation</vt:lpstr>
      <vt:lpstr>PowerPoint Presentation</vt:lpstr>
      <vt:lpstr>Defining Deconstruction – McDowell and Marriott</vt:lpstr>
      <vt:lpstr>Defining Deconstruction – McDowell and Marriott</vt:lpstr>
      <vt:lpstr>Defining Deconstruction – McDowell and Marriott</vt:lpstr>
      <vt:lpstr>Defining Deconstruction – McDowell and Marriott</vt:lpstr>
      <vt:lpstr>Defining Deconstruction – Paradigm Shift</vt:lpstr>
      <vt:lpstr>Defining Deconstruction – McDowell and Marriott</vt:lpstr>
      <vt:lpstr>Defining Deconstruction – McDowell and Marriott</vt:lpstr>
      <vt:lpstr>Defining Deconstruction – McDowell and Marriott</vt:lpstr>
      <vt:lpstr>Defining Deconstruction – McDowell and Marriott</vt:lpstr>
      <vt:lpstr>Assessment: determining     Who is at risk?</vt:lpstr>
      <vt:lpstr>Determining who is at risk</vt:lpstr>
      <vt:lpstr>Faith Identity Test</vt:lpstr>
      <vt:lpstr>Faith Identity Test</vt:lpstr>
      <vt:lpstr>Faith Identity Test</vt:lpstr>
      <vt:lpstr>Faith Identity Test</vt:lpstr>
      <vt:lpstr>Faith Identity Test</vt:lpstr>
      <vt:lpstr>Faith Identity Test - scoring</vt:lpstr>
      <vt:lpstr>Faith Transforming Events</vt:lpstr>
      <vt:lpstr>Babies and Bathwater</vt:lpstr>
      <vt:lpstr>working: what do we do?</vt:lpstr>
      <vt:lpstr>1. Pray for your people</vt:lpstr>
      <vt:lpstr>2. Help them beware</vt:lpstr>
      <vt:lpstr>3. Guide safe exploration</vt:lpstr>
      <vt:lpstr>Faith Identity Test - Applications</vt:lpstr>
      <vt:lpstr>Faith Identity Test - Applications</vt:lpstr>
      <vt:lpstr>Faith Identity Test - Applications</vt:lpstr>
      <vt:lpstr>Faith Identity Test - Applications</vt:lpstr>
      <vt:lpstr>4. Recognize retreat mode</vt:lpstr>
      <vt:lpstr>5.Trust the holy spirit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Setting camp</dc:title>
  <dc:creator>Bill DuVall</dc:creator>
  <cp:lastModifiedBy>Bill DuVall</cp:lastModifiedBy>
  <cp:revision>9</cp:revision>
  <cp:lastPrinted>2026-03-24T23:44:13Z</cp:lastPrinted>
  <dcterms:created xsi:type="dcterms:W3CDTF">2023-02-03T15:16:31Z</dcterms:created>
  <dcterms:modified xsi:type="dcterms:W3CDTF">2026-03-24T23:47:34Z</dcterms:modified>
</cp:coreProperties>
</file>